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  <p:sldId id="274" r:id="rId4"/>
    <p:sldId id="270" r:id="rId5"/>
    <p:sldId id="275" r:id="rId6"/>
    <p:sldId id="271" r:id="rId7"/>
    <p:sldId id="272" r:id="rId8"/>
    <p:sldId id="27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C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2181" autoAdjust="0"/>
  </p:normalViewPr>
  <p:slideViewPr>
    <p:cSldViewPr snapToGrid="0">
      <p:cViewPr>
        <p:scale>
          <a:sx n="50" d="100"/>
          <a:sy n="50" d="100"/>
        </p:scale>
        <p:origin x="-1434" y="-5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A17E3-6A89-4095-BD30-16657B828D0B}" type="datetimeFigureOut">
              <a:rPr lang="en-US" smtClean="0"/>
              <a:pPr/>
              <a:t>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EA640-BE9C-4D34-8120-74047C17BD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384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A17E3-6A89-4095-BD30-16657B828D0B}" type="datetimeFigureOut">
              <a:rPr lang="en-US" smtClean="0"/>
              <a:pPr/>
              <a:t>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EA640-BE9C-4D34-8120-74047C17BD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3599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A17E3-6A89-4095-BD30-16657B828D0B}" type="datetimeFigureOut">
              <a:rPr lang="en-US" smtClean="0"/>
              <a:pPr/>
              <a:t>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EA640-BE9C-4D34-8120-74047C17BD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1755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A17E3-6A89-4095-BD30-16657B828D0B}" type="datetimeFigureOut">
              <a:rPr lang="en-US" smtClean="0"/>
              <a:pPr/>
              <a:t>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EA640-BE9C-4D34-8120-74047C17BD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1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A17E3-6A89-4095-BD30-16657B828D0B}" type="datetimeFigureOut">
              <a:rPr lang="en-US" smtClean="0"/>
              <a:pPr/>
              <a:t>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EA640-BE9C-4D34-8120-74047C17BD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798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A17E3-6A89-4095-BD30-16657B828D0B}" type="datetimeFigureOut">
              <a:rPr lang="en-US" smtClean="0"/>
              <a:pPr/>
              <a:t>1/15/2018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EA640-BE9C-4D34-8120-74047C17BD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198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A17E3-6A89-4095-BD30-16657B828D0B}" type="datetimeFigureOut">
              <a:rPr lang="en-US" smtClean="0"/>
              <a:pPr/>
              <a:t>1/15/2018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EA640-BE9C-4D34-8120-74047C17BD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9125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A17E3-6A89-4095-BD30-16657B828D0B}" type="datetimeFigureOut">
              <a:rPr lang="en-US" smtClean="0"/>
              <a:pPr/>
              <a:t>1/15/2018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EA640-BE9C-4D34-8120-74047C17BD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02778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A17E3-6A89-4095-BD30-16657B828D0B}" type="datetimeFigureOut">
              <a:rPr lang="en-US" smtClean="0"/>
              <a:pPr/>
              <a:t>1/15/2018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EA640-BE9C-4D34-8120-74047C17BD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7914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A17E3-6A89-4095-BD30-16657B828D0B}" type="datetimeFigureOut">
              <a:rPr lang="en-US" smtClean="0"/>
              <a:pPr/>
              <a:t>1/15/2018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EA640-BE9C-4D34-8120-74047C17BD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2116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A17E3-6A89-4095-BD30-16657B828D0B}" type="datetimeFigureOut">
              <a:rPr lang="en-US" smtClean="0"/>
              <a:pPr/>
              <a:t>1/15/2018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EA640-BE9C-4D34-8120-74047C17BD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1632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3A17E3-6A89-4095-BD30-16657B828D0B}" type="datetimeFigureOut">
              <a:rPr lang="en-US" smtClean="0"/>
              <a:pPr/>
              <a:t>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1EA640-BE9C-4D34-8120-74047C17BD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540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430745" y="45720"/>
            <a:ext cx="11460163" cy="993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30615" tIns="65308" rIns="130615" bIns="65308">
            <a:spAutoFit/>
          </a:bodyPr>
          <a:lstStyle>
            <a:lvl1pPr defTabSz="1306513">
              <a:spcBef>
                <a:spcPct val="20000"/>
              </a:spcBef>
              <a:buChar char="•"/>
              <a:defRPr sz="4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1062038" indent="-409575" defTabSz="1306513">
              <a:spcBef>
                <a:spcPct val="20000"/>
              </a:spcBef>
              <a:buChar char="–"/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633538" indent="-327025" defTabSz="1306513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2286000" indent="-327025" defTabSz="1306513">
              <a:spcBef>
                <a:spcPct val="20000"/>
              </a:spcBef>
              <a:buChar char="–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938463" indent="-325438" defTabSz="1306513">
              <a:spcBef>
                <a:spcPct val="20000"/>
              </a:spcBef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3395663" indent="-325438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852863" indent="-325438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310063" indent="-325438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767263" indent="-325438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Thứ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tư</a:t>
            </a:r>
            <a:r>
              <a:rPr lang="en-US" altLang="en-US" sz="28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ngày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6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tháng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12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năm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2017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Toán</a:t>
            </a:r>
            <a:endParaRPr lang="en-US" altLang="en-US" sz="2800" dirty="0">
              <a:solidFill>
                <a:schemeClr val="hlink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5" name="Group 19"/>
          <p:cNvGrpSpPr>
            <a:grpSpLocks/>
          </p:cNvGrpSpPr>
          <p:nvPr/>
        </p:nvGrpSpPr>
        <p:grpSpPr bwMode="auto">
          <a:xfrm>
            <a:off x="0" y="0"/>
            <a:ext cx="12192000" cy="6858000"/>
            <a:chOff x="0" y="0"/>
            <a:chExt cx="9216" cy="5184"/>
          </a:xfrm>
        </p:grpSpPr>
        <p:pic>
          <p:nvPicPr>
            <p:cNvPr id="6" name="Picture 4" descr="Picture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81" cy="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5" descr="Picture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8099" y="-170"/>
              <a:ext cx="947" cy="1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6" descr="J012403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148" y="4025"/>
              <a:ext cx="1011" cy="13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7" descr="J012403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22" y="4172"/>
              <a:ext cx="1394" cy="1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54480" y="0"/>
            <a:ext cx="892500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WordArt 3"/>
          <p:cNvSpPr>
            <a:spLocks noChangeArrowheads="1" noChangeShapeType="1" noTextEdit="1"/>
          </p:cNvSpPr>
          <p:nvPr/>
        </p:nvSpPr>
        <p:spPr bwMode="auto">
          <a:xfrm>
            <a:off x="1859280" y="2223486"/>
            <a:ext cx="8249920" cy="5578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 err="1" smtClean="0">
                <a:ln w="9525">
                  <a:solidFill>
                    <a:srgbClr val="0000CC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Times New Roman"/>
                <a:cs typeface="Times New Roman"/>
              </a:rPr>
              <a:t>GiẢI</a:t>
            </a:r>
            <a:r>
              <a:rPr lang="en-US" sz="3600" b="1" kern="10" smtClean="0">
                <a:ln w="9525">
                  <a:solidFill>
                    <a:srgbClr val="0000CC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Times New Roman"/>
                <a:cs typeface="Times New Roman"/>
              </a:rPr>
              <a:t> TOÁN VỀ TỈ </a:t>
            </a:r>
            <a:r>
              <a:rPr lang="en-US" sz="3600" b="1" kern="10" dirty="0" smtClean="0">
                <a:ln w="9525">
                  <a:solidFill>
                    <a:srgbClr val="0000CC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Times New Roman"/>
                <a:cs typeface="Times New Roman"/>
              </a:rPr>
              <a:t>SỐ PHẦN TRĂM</a:t>
            </a:r>
            <a:endParaRPr lang="en-US" sz="3600" b="1" kern="10" dirty="0">
              <a:ln w="9525">
                <a:solidFill>
                  <a:srgbClr val="0000CC"/>
                </a:solidFill>
                <a:round/>
                <a:headEnd/>
                <a:tailEnd/>
              </a:ln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548560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0" y="213360"/>
            <a:ext cx="11460163" cy="1116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30615" tIns="65308" rIns="130615" bIns="65308">
            <a:spAutoFit/>
          </a:bodyPr>
          <a:lstStyle>
            <a:lvl1pPr defTabSz="1306513">
              <a:spcBef>
                <a:spcPct val="20000"/>
              </a:spcBef>
              <a:buChar char="•"/>
              <a:defRPr sz="4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1062038" indent="-409575" defTabSz="1306513">
              <a:spcBef>
                <a:spcPct val="20000"/>
              </a:spcBef>
              <a:buChar char="–"/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633538" indent="-327025" defTabSz="1306513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2286000" indent="-327025" defTabSz="1306513">
              <a:spcBef>
                <a:spcPct val="20000"/>
              </a:spcBef>
              <a:buChar char="–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938463" indent="-325438" defTabSz="1306513">
              <a:spcBef>
                <a:spcPct val="20000"/>
              </a:spcBef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3395663" indent="-325438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852863" indent="-325438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310063" indent="-325438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767263" indent="-325438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3200" dirty="0" err="1">
                <a:latin typeface="Times New Roman" panose="02020603050405020304" pitchFamily="18" charset="0"/>
              </a:rPr>
              <a:t>Thứ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 smtClean="0">
                <a:latin typeface="Times New Roman" panose="02020603050405020304" pitchFamily="18" charset="0"/>
              </a:rPr>
              <a:t>tư</a:t>
            </a:r>
            <a:r>
              <a:rPr lang="en-US" altLang="en-US" sz="32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ngày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smtClean="0">
                <a:latin typeface="Times New Roman" panose="02020603050405020304" pitchFamily="18" charset="0"/>
              </a:rPr>
              <a:t>20</a:t>
            </a:r>
            <a:r>
              <a:rPr lang="en-US" altLang="en-US" sz="32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tháng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smtClean="0">
                <a:latin typeface="Times New Roman" panose="02020603050405020304" pitchFamily="18" charset="0"/>
              </a:rPr>
              <a:t>12 </a:t>
            </a:r>
            <a:r>
              <a:rPr lang="en-US" altLang="en-US" sz="3200" dirty="0" err="1">
                <a:latin typeface="Times New Roman" panose="02020603050405020304" pitchFamily="18" charset="0"/>
              </a:rPr>
              <a:t>năm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smtClean="0">
                <a:latin typeface="Times New Roman" panose="02020603050405020304" pitchFamily="18" charset="0"/>
              </a:rPr>
              <a:t>2017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3200" dirty="0" err="1" smtClean="0">
                <a:latin typeface="Times New Roman" panose="02020603050405020304" pitchFamily="18" charset="0"/>
              </a:rPr>
              <a:t>Toán</a:t>
            </a:r>
            <a:endParaRPr lang="en-US" altLang="en-US" sz="3200" dirty="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7880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0" y="0"/>
            <a:ext cx="12192000" cy="6858000"/>
            <a:chOff x="0" y="0"/>
            <a:chExt cx="9216" cy="5184"/>
          </a:xfrm>
        </p:grpSpPr>
        <p:pic>
          <p:nvPicPr>
            <p:cNvPr id="6" name="Picture 4" descr="Picture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81" cy="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5" descr="Picture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8099" y="-170"/>
              <a:ext cx="947" cy="1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6" descr="J012403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148" y="4025"/>
              <a:ext cx="1011" cy="13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7" descr="J012403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22" y="4172"/>
              <a:ext cx="1394" cy="1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430745" y="60960"/>
            <a:ext cx="11460163" cy="1424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30615" tIns="65308" rIns="130615" bIns="65308">
            <a:spAutoFit/>
          </a:bodyPr>
          <a:lstStyle>
            <a:lvl1pPr defTabSz="1306513">
              <a:spcBef>
                <a:spcPct val="20000"/>
              </a:spcBef>
              <a:buChar char="•"/>
              <a:defRPr sz="4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1062038" indent="-409575" defTabSz="1306513">
              <a:spcBef>
                <a:spcPct val="20000"/>
              </a:spcBef>
              <a:buChar char="–"/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633538" indent="-327025" defTabSz="1306513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2286000" indent="-327025" defTabSz="1306513">
              <a:spcBef>
                <a:spcPct val="20000"/>
              </a:spcBef>
              <a:buChar char="–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938463" indent="-325438" defTabSz="1306513">
              <a:spcBef>
                <a:spcPct val="20000"/>
              </a:spcBef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3395663" indent="-325438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852863" indent="-325438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310063" indent="-325438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767263" indent="-325438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800" dirty="0" err="1">
                <a:latin typeface="Times New Roman" panose="02020603050405020304" pitchFamily="18" charset="0"/>
              </a:rPr>
              <a:t>Thứ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tư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ngày</a:t>
            </a:r>
            <a:r>
              <a:rPr lang="en-US" altLang="en-US" sz="2800" dirty="0">
                <a:latin typeface="Times New Roman" panose="02020603050405020304" pitchFamily="18" charset="0"/>
              </a:rPr>
              <a:t> 20 </a:t>
            </a:r>
            <a:r>
              <a:rPr lang="en-US" altLang="en-US" sz="2800" dirty="0" err="1">
                <a:latin typeface="Times New Roman" panose="02020603050405020304" pitchFamily="18" charset="0"/>
              </a:rPr>
              <a:t>tháng</a:t>
            </a:r>
            <a:r>
              <a:rPr lang="en-US" altLang="en-US" sz="2800" dirty="0">
                <a:latin typeface="Times New Roman" panose="02020603050405020304" pitchFamily="18" charset="0"/>
              </a:rPr>
              <a:t> 12 </a:t>
            </a:r>
            <a:r>
              <a:rPr lang="en-US" altLang="en-US" sz="2800" dirty="0" err="1">
                <a:latin typeface="Times New Roman" panose="02020603050405020304" pitchFamily="18" charset="0"/>
              </a:rPr>
              <a:t>năm</a:t>
            </a:r>
            <a:r>
              <a:rPr lang="en-US" altLang="en-US" sz="2800" dirty="0">
                <a:latin typeface="Times New Roman" panose="02020603050405020304" pitchFamily="18" charset="0"/>
              </a:rPr>
              <a:t> 2017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 dirty="0" err="1">
                <a:latin typeface="Times New Roman" panose="02020603050405020304" pitchFamily="18" charset="0"/>
              </a:rPr>
              <a:t>Toán</a:t>
            </a:r>
            <a:endParaRPr lang="en-US" altLang="en-US" sz="2800" dirty="0"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Giải</a:t>
            </a:r>
            <a:r>
              <a:rPr lang="en-US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toán</a:t>
            </a:r>
            <a:r>
              <a:rPr lang="en-US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về</a:t>
            </a:r>
            <a:r>
              <a:rPr lang="en-US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tỉ</a:t>
            </a:r>
            <a:r>
              <a:rPr lang="en-US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số</a:t>
            </a:r>
            <a:r>
              <a:rPr lang="en-US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phần</a:t>
            </a:r>
            <a:r>
              <a:rPr lang="en-US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trăm</a:t>
            </a:r>
            <a:endParaRPr lang="en-US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411480" y="1402080"/>
            <a:ext cx="1133856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800" dirty="0">
                <a:latin typeface=".VnTime" pitchFamily="34" charset="0"/>
              </a:rPr>
              <a:t> </a:t>
            </a:r>
            <a:r>
              <a:rPr lang="en-US" sz="2800" dirty="0" smtClean="0">
                <a:solidFill>
                  <a:srgbClr val="0033CC"/>
                </a:solidFill>
                <a:latin typeface=".VnTime" pitchFamily="34" charset="0"/>
              </a:rPr>
              <a:t>a) VÝ </a:t>
            </a:r>
            <a:r>
              <a:rPr lang="en-US" sz="2800" dirty="0" err="1">
                <a:solidFill>
                  <a:srgbClr val="0033CC"/>
                </a:solidFill>
                <a:latin typeface=".VnTime" pitchFamily="34" charset="0"/>
              </a:rPr>
              <a:t>dô</a:t>
            </a:r>
            <a:r>
              <a:rPr lang="en-US" sz="2800" dirty="0">
                <a:latin typeface=".VnTime" pitchFamily="34" charset="0"/>
              </a:rPr>
              <a:t> : </a:t>
            </a:r>
            <a:r>
              <a:rPr lang="en-US" sz="2800" dirty="0" err="1">
                <a:latin typeface=".VnTime" pitchFamily="34" charset="0"/>
              </a:rPr>
              <a:t>Tr­êng</a:t>
            </a:r>
            <a:r>
              <a:rPr lang="en-US" sz="2800" dirty="0">
                <a:latin typeface=".VnTime" pitchFamily="34" charset="0"/>
              </a:rPr>
              <a:t> </a:t>
            </a:r>
            <a:r>
              <a:rPr lang="en-US" sz="2800" dirty="0" err="1">
                <a:latin typeface=".VnTime" pitchFamily="34" charset="0"/>
              </a:rPr>
              <a:t>tiÓu</a:t>
            </a:r>
            <a:r>
              <a:rPr lang="en-US" sz="2800" dirty="0">
                <a:latin typeface=".VnTime" pitchFamily="34" charset="0"/>
              </a:rPr>
              <a:t> </a:t>
            </a:r>
            <a:r>
              <a:rPr lang="en-US" sz="2800" dirty="0" err="1">
                <a:latin typeface=".VnTime" pitchFamily="34" charset="0"/>
              </a:rPr>
              <a:t>häc</a:t>
            </a:r>
            <a:r>
              <a:rPr lang="en-US" sz="2800" dirty="0">
                <a:latin typeface=".VnTime" pitchFamily="34" charset="0"/>
              </a:rPr>
              <a:t> </a:t>
            </a:r>
            <a:r>
              <a:rPr lang="en-US" sz="2800" dirty="0" smtClean="0">
                <a:latin typeface=".VnTime" pitchFamily="34" charset="0"/>
              </a:rPr>
              <a:t>V¹n </a:t>
            </a:r>
            <a:r>
              <a:rPr lang="en-US" sz="2800" dirty="0" err="1">
                <a:latin typeface=".VnTime" pitchFamily="34" charset="0"/>
              </a:rPr>
              <a:t>Thä</a:t>
            </a:r>
            <a:r>
              <a:rPr lang="en-US" sz="2800" dirty="0">
                <a:latin typeface=".VnTime" pitchFamily="34" charset="0"/>
              </a:rPr>
              <a:t> </a:t>
            </a:r>
            <a:r>
              <a:rPr lang="en-US" sz="2800" dirty="0" err="1">
                <a:latin typeface=".VnTime" pitchFamily="34" charset="0"/>
              </a:rPr>
              <a:t>cã</a:t>
            </a:r>
            <a:r>
              <a:rPr lang="en-US" sz="2800" dirty="0">
                <a:latin typeface=".VnTime" pitchFamily="34" charset="0"/>
              </a:rPr>
              <a:t> 600 </a:t>
            </a:r>
            <a:r>
              <a:rPr lang="en-US" sz="2800" dirty="0" err="1">
                <a:latin typeface=".VnTime" pitchFamily="34" charset="0"/>
              </a:rPr>
              <a:t>häc</a:t>
            </a:r>
            <a:r>
              <a:rPr lang="en-US" sz="2800" dirty="0">
                <a:latin typeface=".VnTime" pitchFamily="34" charset="0"/>
              </a:rPr>
              <a:t> </a:t>
            </a:r>
            <a:r>
              <a:rPr lang="en-US" sz="2800" dirty="0" err="1">
                <a:latin typeface=".VnTime" pitchFamily="34" charset="0"/>
              </a:rPr>
              <a:t>sinh</a:t>
            </a:r>
            <a:r>
              <a:rPr lang="en-US" sz="2800" dirty="0">
                <a:latin typeface=".VnTime" pitchFamily="34" charset="0"/>
              </a:rPr>
              <a:t>, </a:t>
            </a:r>
            <a:r>
              <a:rPr lang="en-US" sz="2800" dirty="0" err="1">
                <a:latin typeface=".VnTime" pitchFamily="34" charset="0"/>
              </a:rPr>
              <a:t>trong</a:t>
            </a:r>
            <a:r>
              <a:rPr lang="en-US" sz="2800" dirty="0">
                <a:latin typeface=".VnTime" pitchFamily="34" charset="0"/>
              </a:rPr>
              <a:t> ®ã </a:t>
            </a:r>
            <a:r>
              <a:rPr lang="en-US" sz="2800" dirty="0" err="1">
                <a:latin typeface=".VnTime" pitchFamily="34" charset="0"/>
              </a:rPr>
              <a:t>cã</a:t>
            </a:r>
            <a:r>
              <a:rPr lang="en-US" sz="2800" dirty="0">
                <a:latin typeface=".VnTime" pitchFamily="34" charset="0"/>
              </a:rPr>
              <a:t> 315 </a:t>
            </a:r>
            <a:r>
              <a:rPr lang="en-US" sz="2800" dirty="0" err="1">
                <a:latin typeface=".VnTime" pitchFamily="34" charset="0"/>
              </a:rPr>
              <a:t>häc</a:t>
            </a:r>
            <a:r>
              <a:rPr lang="en-US" sz="2800" dirty="0">
                <a:latin typeface=".VnTime" pitchFamily="34" charset="0"/>
              </a:rPr>
              <a:t> </a:t>
            </a:r>
            <a:r>
              <a:rPr lang="en-US" sz="2800" dirty="0" err="1">
                <a:latin typeface=".VnTime" pitchFamily="34" charset="0"/>
              </a:rPr>
              <a:t>sinh</a:t>
            </a:r>
            <a:r>
              <a:rPr lang="en-US" sz="2800" dirty="0">
                <a:latin typeface=".VnTime" pitchFamily="34" charset="0"/>
              </a:rPr>
              <a:t> n÷. </a:t>
            </a:r>
            <a:r>
              <a:rPr lang="en-US" sz="2800" dirty="0" err="1">
                <a:latin typeface=".VnTime" pitchFamily="34" charset="0"/>
              </a:rPr>
              <a:t>T×m</a:t>
            </a:r>
            <a:r>
              <a:rPr lang="en-US" sz="2800" dirty="0">
                <a:latin typeface=".VnTime" pitchFamily="34" charset="0"/>
              </a:rPr>
              <a:t> </a:t>
            </a:r>
            <a:r>
              <a:rPr lang="en-US" sz="2800" dirty="0" err="1">
                <a:latin typeface=".VnTime" pitchFamily="34" charset="0"/>
              </a:rPr>
              <a:t>tØ</a:t>
            </a:r>
            <a:r>
              <a:rPr lang="en-US" sz="2800" dirty="0">
                <a:latin typeface=".VnTime" pitchFamily="34" charset="0"/>
              </a:rPr>
              <a:t> </a:t>
            </a:r>
            <a:r>
              <a:rPr lang="en-US" sz="2800" dirty="0" err="1">
                <a:latin typeface=".VnTime" pitchFamily="34" charset="0"/>
              </a:rPr>
              <a:t>sè</a:t>
            </a:r>
            <a:r>
              <a:rPr lang="en-US" sz="2800" dirty="0">
                <a:latin typeface=".VnTime" pitchFamily="34" charset="0"/>
              </a:rPr>
              <a:t> </a:t>
            </a:r>
            <a:r>
              <a:rPr lang="en-US" sz="2800" dirty="0" err="1">
                <a:latin typeface=".VnTime" pitchFamily="34" charset="0"/>
              </a:rPr>
              <a:t>phÇn</a:t>
            </a:r>
            <a:r>
              <a:rPr lang="en-US" sz="2800" dirty="0">
                <a:latin typeface=".VnTime" pitchFamily="34" charset="0"/>
              </a:rPr>
              <a:t> </a:t>
            </a:r>
            <a:r>
              <a:rPr lang="en-US" sz="2800" dirty="0" err="1">
                <a:latin typeface=".VnTime" pitchFamily="34" charset="0"/>
              </a:rPr>
              <a:t>tr¨m</a:t>
            </a:r>
            <a:r>
              <a:rPr lang="en-US" sz="2800" dirty="0">
                <a:latin typeface=".VnTime" pitchFamily="34" charset="0"/>
              </a:rPr>
              <a:t> </a:t>
            </a:r>
            <a:r>
              <a:rPr lang="en-US" sz="2800" dirty="0" err="1">
                <a:latin typeface=".VnTime" pitchFamily="34" charset="0"/>
              </a:rPr>
              <a:t>cña</a:t>
            </a:r>
            <a:r>
              <a:rPr lang="en-US" sz="2800" dirty="0">
                <a:latin typeface=".VnTime" pitchFamily="34" charset="0"/>
              </a:rPr>
              <a:t> </a:t>
            </a:r>
            <a:r>
              <a:rPr lang="en-US" sz="2800" dirty="0" err="1">
                <a:latin typeface=".VnTime" pitchFamily="34" charset="0"/>
              </a:rPr>
              <a:t>sè</a:t>
            </a:r>
            <a:r>
              <a:rPr lang="en-US" sz="2800" dirty="0">
                <a:latin typeface=".VnTime" pitchFamily="34" charset="0"/>
              </a:rPr>
              <a:t> </a:t>
            </a:r>
            <a:r>
              <a:rPr lang="en-US" sz="2800" dirty="0" err="1">
                <a:latin typeface=".VnTime" pitchFamily="34" charset="0"/>
              </a:rPr>
              <a:t>häc</a:t>
            </a:r>
            <a:r>
              <a:rPr lang="en-US" sz="2800" dirty="0">
                <a:latin typeface=".VnTime" pitchFamily="34" charset="0"/>
              </a:rPr>
              <a:t> </a:t>
            </a:r>
            <a:r>
              <a:rPr lang="en-US" sz="2800" dirty="0" err="1">
                <a:latin typeface=".VnTime" pitchFamily="34" charset="0"/>
              </a:rPr>
              <a:t>sinh</a:t>
            </a:r>
            <a:r>
              <a:rPr lang="en-US" sz="2800" dirty="0">
                <a:latin typeface=".VnTime" pitchFamily="34" charset="0"/>
              </a:rPr>
              <a:t> n÷ vµ </a:t>
            </a:r>
            <a:r>
              <a:rPr lang="en-US" sz="2800" dirty="0" err="1">
                <a:latin typeface=".VnTime" pitchFamily="34" charset="0"/>
              </a:rPr>
              <a:t>sè</a:t>
            </a:r>
            <a:r>
              <a:rPr lang="en-US" sz="2800" dirty="0">
                <a:latin typeface=".VnTime" pitchFamily="34" charset="0"/>
              </a:rPr>
              <a:t> </a:t>
            </a:r>
            <a:r>
              <a:rPr lang="en-US" sz="2800" dirty="0" err="1">
                <a:latin typeface=".VnTime" pitchFamily="34" charset="0"/>
              </a:rPr>
              <a:t>häc</a:t>
            </a:r>
            <a:r>
              <a:rPr lang="en-US" sz="2800" dirty="0">
                <a:latin typeface=".VnTime" pitchFamily="34" charset="0"/>
              </a:rPr>
              <a:t> </a:t>
            </a:r>
            <a:r>
              <a:rPr lang="en-US" sz="2800" dirty="0" err="1">
                <a:latin typeface=".VnTime" pitchFamily="34" charset="0"/>
              </a:rPr>
              <a:t>sinh</a:t>
            </a:r>
            <a:r>
              <a:rPr lang="en-US" sz="2800" dirty="0">
                <a:latin typeface=".VnTime" pitchFamily="34" charset="0"/>
              </a:rPr>
              <a:t> </a:t>
            </a:r>
            <a:r>
              <a:rPr lang="en-US" sz="2800" dirty="0" err="1">
                <a:latin typeface=".VnTime" pitchFamily="34" charset="0"/>
              </a:rPr>
              <a:t>toµn</a:t>
            </a:r>
            <a:r>
              <a:rPr lang="en-US" sz="2800" dirty="0">
                <a:latin typeface=".VnTime" pitchFamily="34" charset="0"/>
              </a:rPr>
              <a:t> </a:t>
            </a:r>
            <a:r>
              <a:rPr lang="en-US" sz="2800" dirty="0" err="1">
                <a:latin typeface=".VnTime" pitchFamily="34" charset="0"/>
              </a:rPr>
              <a:t>tr­êng</a:t>
            </a:r>
            <a:r>
              <a:rPr lang="en-US" sz="2800" dirty="0" smtClean="0">
                <a:latin typeface=".VnTime" pitchFamily="34" charset="0"/>
              </a:rPr>
              <a:t>.</a:t>
            </a:r>
            <a:endParaRPr lang="en-US" sz="2800" dirty="0">
              <a:latin typeface=".VnTime" pitchFamily="34" charset="0"/>
            </a:endParaRPr>
          </a:p>
        </p:txBody>
      </p:sp>
      <p:sp>
        <p:nvSpPr>
          <p:cNvPr id="24" name="Text Box 21"/>
          <p:cNvSpPr txBox="1">
            <a:spLocks noChangeArrowheads="1"/>
          </p:cNvSpPr>
          <p:nvPr/>
        </p:nvSpPr>
        <p:spPr bwMode="auto">
          <a:xfrm>
            <a:off x="1874520" y="3139440"/>
            <a:ext cx="84277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800" dirty="0">
                <a:latin typeface=".VnTime" pitchFamily="34" charset="0"/>
              </a:rPr>
              <a:t>  0,525  x </a:t>
            </a:r>
            <a:r>
              <a:rPr lang="en-US" sz="2800" dirty="0" smtClean="0">
                <a:latin typeface=".VnTime" pitchFamily="34" charset="0"/>
              </a:rPr>
              <a:t>100 : </a:t>
            </a:r>
            <a:r>
              <a:rPr lang="en-US" sz="2800" dirty="0">
                <a:latin typeface=".VnTime" pitchFamily="34" charset="0"/>
              </a:rPr>
              <a:t>100 </a:t>
            </a:r>
            <a:r>
              <a:rPr lang="en-US" sz="2800" dirty="0" smtClean="0">
                <a:latin typeface=".VnTime" pitchFamily="34" charset="0"/>
              </a:rPr>
              <a:t> =  </a:t>
            </a:r>
            <a:endParaRPr lang="en-US" sz="2800" dirty="0">
              <a:latin typeface=".VnTime" pitchFamily="34" charset="0"/>
            </a:endParaRPr>
          </a:p>
        </p:txBody>
      </p:sp>
      <p:sp>
        <p:nvSpPr>
          <p:cNvPr id="27" name="Text Box 24"/>
          <p:cNvSpPr txBox="1">
            <a:spLocks noChangeArrowheads="1"/>
          </p:cNvSpPr>
          <p:nvPr/>
        </p:nvSpPr>
        <p:spPr bwMode="auto">
          <a:xfrm>
            <a:off x="213360" y="3581400"/>
            <a:ext cx="112928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800" dirty="0">
                <a:latin typeface=".VnTime" pitchFamily="34" charset="0"/>
              </a:rPr>
              <a:t>    </a:t>
            </a:r>
            <a:r>
              <a:rPr lang="en-US" sz="2800" dirty="0" err="1">
                <a:latin typeface=".VnTime" pitchFamily="34" charset="0"/>
              </a:rPr>
              <a:t>VËy</a:t>
            </a:r>
            <a:r>
              <a:rPr lang="en-US" sz="2800" dirty="0">
                <a:latin typeface=".VnTime" pitchFamily="34" charset="0"/>
              </a:rPr>
              <a:t> </a:t>
            </a:r>
            <a:r>
              <a:rPr lang="en-US" sz="2800" dirty="0" err="1">
                <a:latin typeface=".VnTime" pitchFamily="34" charset="0"/>
              </a:rPr>
              <a:t>tØ</a:t>
            </a:r>
            <a:r>
              <a:rPr lang="en-US" sz="2800" dirty="0">
                <a:latin typeface=".VnTime" pitchFamily="34" charset="0"/>
              </a:rPr>
              <a:t> </a:t>
            </a:r>
            <a:r>
              <a:rPr lang="en-US" sz="2800" dirty="0" err="1">
                <a:latin typeface=".VnTime" pitchFamily="34" charset="0"/>
              </a:rPr>
              <a:t>sè</a:t>
            </a:r>
            <a:r>
              <a:rPr lang="en-US" sz="2800" dirty="0">
                <a:latin typeface=".VnTime" pitchFamily="34" charset="0"/>
              </a:rPr>
              <a:t> </a:t>
            </a:r>
            <a:r>
              <a:rPr lang="en-US" sz="2800" dirty="0" err="1">
                <a:latin typeface=".VnTime" pitchFamily="34" charset="0"/>
              </a:rPr>
              <a:t>phÇn</a:t>
            </a:r>
            <a:r>
              <a:rPr lang="en-US" sz="2800" dirty="0">
                <a:latin typeface=".VnTime" pitchFamily="34" charset="0"/>
              </a:rPr>
              <a:t> </a:t>
            </a:r>
            <a:r>
              <a:rPr lang="en-US" sz="2800" dirty="0" err="1">
                <a:latin typeface=".VnTime" pitchFamily="34" charset="0"/>
              </a:rPr>
              <a:t>tr¨m</a:t>
            </a:r>
            <a:r>
              <a:rPr lang="en-US" sz="2800" dirty="0">
                <a:latin typeface=".VnTime" pitchFamily="34" charset="0"/>
              </a:rPr>
              <a:t> </a:t>
            </a:r>
            <a:r>
              <a:rPr lang="en-US" sz="2800" dirty="0" err="1">
                <a:latin typeface=".VnTime" pitchFamily="34" charset="0"/>
              </a:rPr>
              <a:t>cña</a:t>
            </a:r>
            <a:r>
              <a:rPr lang="en-US" sz="2800" dirty="0">
                <a:latin typeface=".VnTime" pitchFamily="34" charset="0"/>
              </a:rPr>
              <a:t> </a:t>
            </a:r>
            <a:r>
              <a:rPr lang="en-US" sz="2800" dirty="0" err="1">
                <a:latin typeface=".VnTime" pitchFamily="34" charset="0"/>
              </a:rPr>
              <a:t>sè</a:t>
            </a:r>
            <a:r>
              <a:rPr lang="en-US" sz="2800" dirty="0">
                <a:latin typeface=".VnTime" pitchFamily="34" charset="0"/>
              </a:rPr>
              <a:t> </a:t>
            </a:r>
            <a:r>
              <a:rPr lang="en-US" sz="2800" dirty="0" err="1">
                <a:latin typeface=".VnTime" pitchFamily="34" charset="0"/>
              </a:rPr>
              <a:t>häc</a:t>
            </a:r>
            <a:r>
              <a:rPr lang="en-US" sz="2800" dirty="0">
                <a:latin typeface=".VnTime" pitchFamily="34" charset="0"/>
              </a:rPr>
              <a:t> </a:t>
            </a:r>
            <a:r>
              <a:rPr lang="en-US" sz="2800" dirty="0" err="1">
                <a:latin typeface=".VnTime" pitchFamily="34" charset="0"/>
              </a:rPr>
              <a:t>sinh</a:t>
            </a:r>
            <a:r>
              <a:rPr lang="en-US" sz="2800" dirty="0">
                <a:latin typeface=".VnTime" pitchFamily="34" charset="0"/>
              </a:rPr>
              <a:t> n÷ vµ </a:t>
            </a:r>
            <a:r>
              <a:rPr lang="en-US" sz="2800" dirty="0" err="1">
                <a:latin typeface=".VnTime" pitchFamily="34" charset="0"/>
              </a:rPr>
              <a:t>sè</a:t>
            </a:r>
            <a:r>
              <a:rPr lang="en-US" sz="2800" dirty="0">
                <a:latin typeface=".VnTime" pitchFamily="34" charset="0"/>
              </a:rPr>
              <a:t> </a:t>
            </a:r>
            <a:r>
              <a:rPr lang="en-US" sz="2800" dirty="0" err="1">
                <a:latin typeface=".VnTime" pitchFamily="34" charset="0"/>
              </a:rPr>
              <a:t>häc</a:t>
            </a:r>
            <a:r>
              <a:rPr lang="en-US" sz="2800" dirty="0">
                <a:latin typeface=".VnTime" pitchFamily="34" charset="0"/>
              </a:rPr>
              <a:t> </a:t>
            </a:r>
            <a:r>
              <a:rPr lang="en-US" sz="2800" dirty="0" err="1">
                <a:latin typeface=".VnTime" pitchFamily="34" charset="0"/>
              </a:rPr>
              <a:t>sinh</a:t>
            </a:r>
            <a:r>
              <a:rPr lang="en-US" sz="2800" dirty="0">
                <a:latin typeface=".VnTime" pitchFamily="34" charset="0"/>
              </a:rPr>
              <a:t> </a:t>
            </a:r>
            <a:r>
              <a:rPr lang="en-US" sz="2800" dirty="0" err="1">
                <a:latin typeface=".VnTime" pitchFamily="34" charset="0"/>
              </a:rPr>
              <a:t>toµn</a:t>
            </a:r>
            <a:r>
              <a:rPr lang="en-US" sz="2800" dirty="0">
                <a:latin typeface=".VnTime" pitchFamily="34" charset="0"/>
              </a:rPr>
              <a:t> </a:t>
            </a:r>
            <a:r>
              <a:rPr lang="en-US" sz="2800" dirty="0" err="1">
                <a:latin typeface=".VnTime" pitchFamily="34" charset="0"/>
              </a:rPr>
              <a:t>tr­êng</a:t>
            </a:r>
            <a:r>
              <a:rPr lang="en-US" sz="2800" dirty="0">
                <a:latin typeface=".VnTime" pitchFamily="34" charset="0"/>
              </a:rPr>
              <a:t> lµ </a:t>
            </a:r>
          </a:p>
        </p:txBody>
      </p:sp>
      <p:sp>
        <p:nvSpPr>
          <p:cNvPr id="31" name="Text Box 25"/>
          <p:cNvSpPr txBox="1">
            <a:spLocks noChangeArrowheads="1"/>
          </p:cNvSpPr>
          <p:nvPr/>
        </p:nvSpPr>
        <p:spPr bwMode="auto">
          <a:xfrm>
            <a:off x="533400" y="4069080"/>
            <a:ext cx="6629400" cy="1031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ts val="600"/>
              </a:spcBef>
            </a:pPr>
            <a:r>
              <a:rPr lang="en-US" sz="2800" dirty="0" err="1">
                <a:latin typeface=".VnTime" pitchFamily="34" charset="0"/>
              </a:rPr>
              <a:t>Th«ng</a:t>
            </a:r>
            <a:r>
              <a:rPr lang="en-US" sz="2800" dirty="0">
                <a:latin typeface=".VnTime" pitchFamily="34" charset="0"/>
              </a:rPr>
              <a:t> </a:t>
            </a:r>
            <a:r>
              <a:rPr lang="en-US" sz="2800" dirty="0" err="1">
                <a:latin typeface=".VnTime" pitchFamily="34" charset="0"/>
              </a:rPr>
              <a:t>th­êng</a:t>
            </a:r>
            <a:r>
              <a:rPr lang="en-US" sz="2800" dirty="0">
                <a:latin typeface=".VnTime" pitchFamily="34" charset="0"/>
              </a:rPr>
              <a:t> </a:t>
            </a:r>
            <a:r>
              <a:rPr lang="en-US" sz="2800" dirty="0" err="1">
                <a:latin typeface=".VnTime" pitchFamily="34" charset="0"/>
              </a:rPr>
              <a:t>ta</a:t>
            </a:r>
            <a:r>
              <a:rPr lang="en-US" sz="2800" dirty="0">
                <a:latin typeface=".VnTime" pitchFamily="34" charset="0"/>
              </a:rPr>
              <a:t> </a:t>
            </a:r>
            <a:r>
              <a:rPr lang="en-US" sz="2800" dirty="0" err="1">
                <a:latin typeface=".VnTime" pitchFamily="34" charset="0"/>
              </a:rPr>
              <a:t>viÕt</a:t>
            </a:r>
            <a:r>
              <a:rPr lang="en-US" sz="2800" dirty="0">
                <a:latin typeface=".VnTime" pitchFamily="34" charset="0"/>
              </a:rPr>
              <a:t> </a:t>
            </a:r>
            <a:r>
              <a:rPr lang="en-US" sz="2800" dirty="0" err="1">
                <a:latin typeface=".VnTime" pitchFamily="34" charset="0"/>
              </a:rPr>
              <a:t>gän</a:t>
            </a:r>
            <a:r>
              <a:rPr lang="en-US" sz="2800" dirty="0">
                <a:latin typeface=".VnTime" pitchFamily="34" charset="0"/>
              </a:rPr>
              <a:t> </a:t>
            </a:r>
            <a:r>
              <a:rPr lang="en-US" sz="2800" dirty="0" err="1">
                <a:latin typeface=".VnTime" pitchFamily="34" charset="0"/>
              </a:rPr>
              <a:t>c¸ch</a:t>
            </a:r>
            <a:r>
              <a:rPr lang="en-US" sz="2800" dirty="0">
                <a:latin typeface=".VnTime" pitchFamily="34" charset="0"/>
              </a:rPr>
              <a:t> </a:t>
            </a:r>
            <a:r>
              <a:rPr lang="en-US" sz="2800" dirty="0" err="1">
                <a:latin typeface=".VnTime" pitchFamily="34" charset="0"/>
              </a:rPr>
              <a:t>tÝnh</a:t>
            </a:r>
            <a:r>
              <a:rPr lang="en-US" sz="2800" dirty="0">
                <a:latin typeface=".VnTime" pitchFamily="34" charset="0"/>
              </a:rPr>
              <a:t> </a:t>
            </a:r>
            <a:r>
              <a:rPr lang="en-US" sz="2800" dirty="0" err="1">
                <a:latin typeface=".VnTime" pitchFamily="34" charset="0"/>
              </a:rPr>
              <a:t>nh</a:t>
            </a:r>
            <a:r>
              <a:rPr lang="en-US" sz="2800" dirty="0">
                <a:latin typeface=".VnTime" pitchFamily="34" charset="0"/>
              </a:rPr>
              <a:t>­ </a:t>
            </a:r>
            <a:r>
              <a:rPr lang="en-US" sz="2800" dirty="0" err="1">
                <a:latin typeface=".VnTime" pitchFamily="34" charset="0"/>
              </a:rPr>
              <a:t>sau</a:t>
            </a:r>
            <a:r>
              <a:rPr lang="en-US" sz="2800" dirty="0">
                <a:latin typeface=".VnTime" pitchFamily="34" charset="0"/>
              </a:rPr>
              <a:t> :</a:t>
            </a:r>
          </a:p>
          <a:p>
            <a:pPr eaLnBrk="0" hangingPunct="0">
              <a:spcBef>
                <a:spcPts val="600"/>
              </a:spcBef>
            </a:pPr>
            <a:r>
              <a:rPr lang="en-US" sz="2800" dirty="0">
                <a:solidFill>
                  <a:srgbClr val="FFFF00"/>
                </a:solidFill>
                <a:latin typeface=".VnTime" pitchFamily="34" charset="0"/>
              </a:rPr>
              <a:t>         </a:t>
            </a:r>
            <a:r>
              <a:rPr lang="en-US" sz="2800" b="1" dirty="0">
                <a:solidFill>
                  <a:srgbClr val="0000FF"/>
                </a:solidFill>
                <a:latin typeface=".VnTime" pitchFamily="34" charset="0"/>
              </a:rPr>
              <a:t>315 </a:t>
            </a:r>
            <a:r>
              <a:rPr lang="en-US" sz="2800" b="1" dirty="0" smtClean="0">
                <a:solidFill>
                  <a:srgbClr val="0000FF"/>
                </a:solidFill>
                <a:latin typeface=".VnTime" pitchFamily="34" charset="0"/>
              </a:rPr>
              <a:t>: 600 = 0,525 = 52,5 %</a:t>
            </a:r>
            <a:endParaRPr lang="en-US" sz="2800" b="1" dirty="0">
              <a:solidFill>
                <a:srgbClr val="0000FF"/>
              </a:solidFill>
              <a:latin typeface=".VnTime" pitchFamily="34" charset="0"/>
            </a:endParaRPr>
          </a:p>
        </p:txBody>
      </p:sp>
      <p:sp>
        <p:nvSpPr>
          <p:cNvPr id="32" name="Rectangle 2"/>
          <p:cNvSpPr txBox="1">
            <a:spLocks noChangeArrowheads="1"/>
          </p:cNvSpPr>
          <p:nvPr/>
        </p:nvSpPr>
        <p:spPr bwMode="auto">
          <a:xfrm>
            <a:off x="396240" y="2743200"/>
            <a:ext cx="464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en-US" sz="2800" dirty="0">
              <a:latin typeface=".VnTime" pitchFamily="34" charset="0"/>
            </a:endParaRPr>
          </a:p>
          <a:p>
            <a:pPr>
              <a:defRPr/>
            </a:pPr>
            <a:r>
              <a:rPr lang="en-US" sz="2800" dirty="0">
                <a:latin typeface=".VnTime" pitchFamily="34" charset="0"/>
              </a:rPr>
              <a:t> Ta </a:t>
            </a:r>
            <a:r>
              <a:rPr lang="en-US" sz="2800" dirty="0" err="1">
                <a:latin typeface=".VnTime" pitchFamily="34" charset="0"/>
              </a:rPr>
              <a:t>cã</a:t>
            </a:r>
            <a:r>
              <a:rPr lang="en-US" sz="2800" dirty="0">
                <a:latin typeface=".VnTime" pitchFamily="34" charset="0"/>
              </a:rPr>
              <a:t> : </a:t>
            </a:r>
            <a:r>
              <a:rPr lang="en-US" sz="2800" dirty="0" smtClean="0">
                <a:latin typeface=".VnTime" pitchFamily="34" charset="0"/>
              </a:rPr>
              <a:t>      315 : 600 </a:t>
            </a:r>
            <a:r>
              <a:rPr lang="en-US" sz="2800" dirty="0">
                <a:latin typeface=".VnTime" pitchFamily="34" charset="0"/>
              </a:rPr>
              <a:t>=  0,525  </a:t>
            </a:r>
          </a:p>
          <a:p>
            <a:pPr algn="ctr">
              <a:defRPr/>
            </a:pPr>
            <a:endParaRPr lang="en-US" sz="2800" b="1" kern="0" dirty="0">
              <a:solidFill>
                <a:srgbClr val="FF0000"/>
              </a:solidFill>
              <a:ea typeface="+mj-ea"/>
              <a:cs typeface="+mj-cs"/>
            </a:endParaRPr>
          </a:p>
        </p:txBody>
      </p:sp>
      <p:sp>
        <p:nvSpPr>
          <p:cNvPr id="33" name="Text Box 23"/>
          <p:cNvSpPr txBox="1">
            <a:spLocks noChangeArrowheads="1"/>
          </p:cNvSpPr>
          <p:nvPr/>
        </p:nvSpPr>
        <p:spPr bwMode="auto">
          <a:xfrm>
            <a:off x="10317480" y="3581400"/>
            <a:ext cx="140208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800" dirty="0">
                <a:latin typeface=".VnTime" pitchFamily="34" charset="0"/>
              </a:rPr>
              <a:t>52,5 %   </a:t>
            </a:r>
          </a:p>
        </p:txBody>
      </p:sp>
      <p:sp>
        <p:nvSpPr>
          <p:cNvPr id="34" name="Text Box 20"/>
          <p:cNvSpPr txBox="1">
            <a:spLocks noChangeArrowheads="1"/>
          </p:cNvSpPr>
          <p:nvPr/>
        </p:nvSpPr>
        <p:spPr bwMode="auto">
          <a:xfrm>
            <a:off x="259080" y="2298700"/>
            <a:ext cx="1085088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800" dirty="0">
                <a:latin typeface=".VnTime" pitchFamily="34" charset="0"/>
              </a:rPr>
              <a:t>  TØ </a:t>
            </a:r>
            <a:r>
              <a:rPr lang="en-US" sz="2800" dirty="0" err="1">
                <a:latin typeface=".VnTime" pitchFamily="34" charset="0"/>
              </a:rPr>
              <a:t>sè</a:t>
            </a:r>
            <a:r>
              <a:rPr lang="en-US" sz="2800" dirty="0">
                <a:latin typeface=".VnTime" pitchFamily="34" charset="0"/>
              </a:rPr>
              <a:t> </a:t>
            </a:r>
            <a:r>
              <a:rPr lang="en-US" sz="2800" dirty="0" err="1">
                <a:latin typeface=".VnTime" pitchFamily="34" charset="0"/>
              </a:rPr>
              <a:t>cña</a:t>
            </a:r>
            <a:r>
              <a:rPr lang="en-US" sz="2800" dirty="0">
                <a:latin typeface=".VnTime" pitchFamily="34" charset="0"/>
              </a:rPr>
              <a:t> </a:t>
            </a:r>
            <a:r>
              <a:rPr lang="en-US" sz="2800" dirty="0" err="1">
                <a:latin typeface=".VnTime" pitchFamily="34" charset="0"/>
              </a:rPr>
              <a:t>sè</a:t>
            </a:r>
            <a:r>
              <a:rPr lang="en-US" sz="2800" dirty="0">
                <a:latin typeface=".VnTime" pitchFamily="34" charset="0"/>
              </a:rPr>
              <a:t> </a:t>
            </a:r>
            <a:r>
              <a:rPr lang="en-US" sz="2800" dirty="0" err="1">
                <a:latin typeface=".VnTime" pitchFamily="34" charset="0"/>
              </a:rPr>
              <a:t>häc</a:t>
            </a:r>
            <a:r>
              <a:rPr lang="en-US" sz="2800" dirty="0">
                <a:latin typeface=".VnTime" pitchFamily="34" charset="0"/>
              </a:rPr>
              <a:t> </a:t>
            </a:r>
            <a:r>
              <a:rPr lang="en-US" sz="2800" dirty="0" err="1">
                <a:latin typeface=".VnTime" pitchFamily="34" charset="0"/>
              </a:rPr>
              <a:t>sinh</a:t>
            </a:r>
            <a:r>
              <a:rPr lang="en-US" sz="2800" dirty="0">
                <a:latin typeface=".VnTime" pitchFamily="34" charset="0"/>
              </a:rPr>
              <a:t> n÷ vµ </a:t>
            </a:r>
            <a:r>
              <a:rPr lang="en-US" sz="2800" dirty="0" err="1">
                <a:latin typeface=".VnTime" pitchFamily="34" charset="0"/>
              </a:rPr>
              <a:t>sè</a:t>
            </a:r>
            <a:r>
              <a:rPr lang="en-US" sz="2800" dirty="0">
                <a:latin typeface=".VnTime" pitchFamily="34" charset="0"/>
              </a:rPr>
              <a:t> </a:t>
            </a:r>
            <a:r>
              <a:rPr lang="en-US" sz="2800" dirty="0" err="1">
                <a:latin typeface=".VnTime" pitchFamily="34" charset="0"/>
              </a:rPr>
              <a:t>häc</a:t>
            </a:r>
            <a:r>
              <a:rPr lang="en-US" sz="2800" dirty="0">
                <a:latin typeface=".VnTime" pitchFamily="34" charset="0"/>
              </a:rPr>
              <a:t> </a:t>
            </a:r>
            <a:r>
              <a:rPr lang="en-US" sz="2800" dirty="0" err="1">
                <a:latin typeface=".VnTime" pitchFamily="34" charset="0"/>
              </a:rPr>
              <a:t>sinh</a:t>
            </a:r>
            <a:r>
              <a:rPr lang="en-US" sz="2800" dirty="0">
                <a:latin typeface=".VnTime" pitchFamily="34" charset="0"/>
              </a:rPr>
              <a:t> </a:t>
            </a:r>
            <a:r>
              <a:rPr lang="en-US" sz="2800" dirty="0" err="1">
                <a:latin typeface=".VnTime" pitchFamily="34" charset="0"/>
              </a:rPr>
              <a:t>toµn</a:t>
            </a:r>
            <a:r>
              <a:rPr lang="en-US" sz="2800" dirty="0">
                <a:latin typeface=".VnTime" pitchFamily="34" charset="0"/>
              </a:rPr>
              <a:t> </a:t>
            </a:r>
            <a:r>
              <a:rPr lang="en-US" sz="2800" dirty="0" err="1">
                <a:latin typeface=".VnTime" pitchFamily="34" charset="0"/>
              </a:rPr>
              <a:t>tr­êng</a:t>
            </a:r>
            <a:r>
              <a:rPr lang="en-US" sz="2800" dirty="0">
                <a:latin typeface=".VnTime" pitchFamily="34" charset="0"/>
              </a:rPr>
              <a:t> lµ  315 </a:t>
            </a:r>
            <a:r>
              <a:rPr lang="en-US" sz="2800" dirty="0" smtClean="0">
                <a:latin typeface=".VnTime" pitchFamily="34" charset="0"/>
              </a:rPr>
              <a:t>: </a:t>
            </a:r>
            <a:r>
              <a:rPr lang="en-US" sz="2800" dirty="0">
                <a:latin typeface=".VnTime" pitchFamily="34" charset="0"/>
              </a:rPr>
              <a:t>600</a:t>
            </a:r>
          </a:p>
        </p:txBody>
      </p:sp>
      <p:sp>
        <p:nvSpPr>
          <p:cNvPr id="35" name="Text Box 23"/>
          <p:cNvSpPr txBox="1">
            <a:spLocks noChangeArrowheads="1"/>
          </p:cNvSpPr>
          <p:nvPr/>
        </p:nvSpPr>
        <p:spPr bwMode="auto">
          <a:xfrm>
            <a:off x="4876800" y="3139440"/>
            <a:ext cx="114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800" dirty="0">
                <a:latin typeface=".VnTime" pitchFamily="34" charset="0"/>
              </a:rPr>
              <a:t>   52,5  </a:t>
            </a:r>
          </a:p>
        </p:txBody>
      </p:sp>
      <p:sp>
        <p:nvSpPr>
          <p:cNvPr id="36" name="Text Box 23"/>
          <p:cNvSpPr txBox="1">
            <a:spLocks noChangeArrowheads="1"/>
          </p:cNvSpPr>
          <p:nvPr/>
        </p:nvSpPr>
        <p:spPr bwMode="auto">
          <a:xfrm>
            <a:off x="5821680" y="3139440"/>
            <a:ext cx="147828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800" dirty="0">
                <a:latin typeface=".VnTime" pitchFamily="34" charset="0"/>
              </a:rPr>
              <a:t>: 100 =   </a:t>
            </a:r>
          </a:p>
        </p:txBody>
      </p:sp>
      <p:sp>
        <p:nvSpPr>
          <p:cNvPr id="37" name="Text Box 23"/>
          <p:cNvSpPr txBox="1">
            <a:spLocks noChangeArrowheads="1"/>
          </p:cNvSpPr>
          <p:nvPr/>
        </p:nvSpPr>
        <p:spPr bwMode="auto">
          <a:xfrm>
            <a:off x="7010400" y="3139440"/>
            <a:ext cx="15087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800" dirty="0">
                <a:latin typeface=".VnTime" pitchFamily="34" charset="0"/>
              </a:rPr>
              <a:t>52,5 %   </a:t>
            </a:r>
          </a:p>
        </p:txBody>
      </p:sp>
    </p:spTree>
    <p:extLst>
      <p:ext uri="{BB962C8B-B14F-4D97-AF65-F5344CB8AC3E}">
        <p14:creationId xmlns:p14="http://schemas.microsoft.com/office/powerpoint/2010/main" val="1688882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85" decel="100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385" decel="100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385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385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85" decel="100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385" decel="100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" dur="385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385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85" decel="100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385" decel="100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385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385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9" dur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" grpId="0"/>
      <p:bldP spid="31" grpId="0"/>
      <p:bldP spid="32" grpId="0"/>
      <p:bldP spid="33" grpId="0"/>
      <p:bldP spid="35" grpId="0"/>
      <p:bldP spid="36" grpId="0"/>
      <p:bldP spid="3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9"/>
          <p:cNvGrpSpPr>
            <a:grpSpLocks/>
          </p:cNvGrpSpPr>
          <p:nvPr/>
        </p:nvGrpSpPr>
        <p:grpSpPr bwMode="auto">
          <a:xfrm>
            <a:off x="0" y="0"/>
            <a:ext cx="12192000" cy="6858000"/>
            <a:chOff x="0" y="0"/>
            <a:chExt cx="9216" cy="5184"/>
          </a:xfrm>
        </p:grpSpPr>
        <p:pic>
          <p:nvPicPr>
            <p:cNvPr id="6" name="Picture 4" descr="Picture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81" cy="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5" descr="Picture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8099" y="-170"/>
              <a:ext cx="947" cy="1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6" descr="J012403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148" y="4025"/>
              <a:ext cx="1011" cy="13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7" descr="J012403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22" y="4172"/>
              <a:ext cx="1394" cy="1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" name="Text Box 9"/>
          <p:cNvSpPr txBox="1">
            <a:spLocks noChangeArrowheads="1"/>
          </p:cNvSpPr>
          <p:nvPr/>
        </p:nvSpPr>
        <p:spPr bwMode="auto">
          <a:xfrm>
            <a:off x="430745" y="60960"/>
            <a:ext cx="11460163" cy="1424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30615" tIns="65308" rIns="130615" bIns="65308">
            <a:spAutoFit/>
          </a:bodyPr>
          <a:lstStyle>
            <a:lvl1pPr defTabSz="1306513">
              <a:spcBef>
                <a:spcPct val="20000"/>
              </a:spcBef>
              <a:buChar char="•"/>
              <a:defRPr sz="4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1062038" indent="-409575" defTabSz="1306513">
              <a:spcBef>
                <a:spcPct val="20000"/>
              </a:spcBef>
              <a:buChar char="–"/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633538" indent="-327025" defTabSz="1306513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2286000" indent="-327025" defTabSz="1306513">
              <a:spcBef>
                <a:spcPct val="20000"/>
              </a:spcBef>
              <a:buChar char="–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938463" indent="-325438" defTabSz="1306513">
              <a:spcBef>
                <a:spcPct val="20000"/>
              </a:spcBef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3395663" indent="-325438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852863" indent="-325438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310063" indent="-325438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767263" indent="-325438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800" dirty="0" err="1">
                <a:latin typeface="Times New Roman" panose="02020603050405020304" pitchFamily="18" charset="0"/>
              </a:rPr>
              <a:t>Thứ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tư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ngày</a:t>
            </a:r>
            <a:r>
              <a:rPr lang="en-US" altLang="en-US" sz="2800" dirty="0">
                <a:latin typeface="Times New Roman" panose="02020603050405020304" pitchFamily="18" charset="0"/>
              </a:rPr>
              <a:t> 20 </a:t>
            </a:r>
            <a:r>
              <a:rPr lang="en-US" altLang="en-US" sz="2800" dirty="0" err="1">
                <a:latin typeface="Times New Roman" panose="02020603050405020304" pitchFamily="18" charset="0"/>
              </a:rPr>
              <a:t>tháng</a:t>
            </a:r>
            <a:r>
              <a:rPr lang="en-US" altLang="en-US" sz="2800" dirty="0">
                <a:latin typeface="Times New Roman" panose="02020603050405020304" pitchFamily="18" charset="0"/>
              </a:rPr>
              <a:t> 12 </a:t>
            </a:r>
            <a:r>
              <a:rPr lang="en-US" altLang="en-US" sz="2800" dirty="0" err="1">
                <a:latin typeface="Times New Roman" panose="02020603050405020304" pitchFamily="18" charset="0"/>
              </a:rPr>
              <a:t>năm</a:t>
            </a:r>
            <a:r>
              <a:rPr lang="en-US" altLang="en-US" sz="2800" dirty="0">
                <a:latin typeface="Times New Roman" panose="02020603050405020304" pitchFamily="18" charset="0"/>
              </a:rPr>
              <a:t> 2017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 dirty="0" err="1">
                <a:latin typeface="Times New Roman" panose="02020603050405020304" pitchFamily="18" charset="0"/>
              </a:rPr>
              <a:t>Toán</a:t>
            </a:r>
            <a:endParaRPr lang="en-US" altLang="en-US" sz="2800" dirty="0"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Giải</a:t>
            </a:r>
            <a:r>
              <a:rPr lang="en-US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toán</a:t>
            </a:r>
            <a:r>
              <a:rPr lang="en-US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về</a:t>
            </a:r>
            <a:r>
              <a:rPr lang="en-US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tỉ</a:t>
            </a:r>
            <a:r>
              <a:rPr lang="en-US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số</a:t>
            </a:r>
            <a:r>
              <a:rPr lang="en-US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phần</a:t>
            </a:r>
            <a:r>
              <a:rPr lang="en-US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trăm</a:t>
            </a:r>
            <a:endParaRPr lang="en-US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" name="Text Box 22"/>
          <p:cNvSpPr txBox="1">
            <a:spLocks noChangeArrowheads="1"/>
          </p:cNvSpPr>
          <p:nvPr/>
        </p:nvSpPr>
        <p:spPr bwMode="auto">
          <a:xfrm>
            <a:off x="563879" y="1371600"/>
            <a:ext cx="1005349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800" b="1" dirty="0" err="1">
                <a:solidFill>
                  <a:srgbClr val="0070C0"/>
                </a:solidFill>
                <a:latin typeface=".VnTime" pitchFamily="34" charset="0"/>
              </a:rPr>
              <a:t>Muèn</a:t>
            </a:r>
            <a:r>
              <a:rPr lang="en-US" sz="2800" b="1" dirty="0">
                <a:solidFill>
                  <a:srgbClr val="0070C0"/>
                </a:solidFill>
                <a:latin typeface=".VnTime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.VnTime" pitchFamily="34" charset="0"/>
              </a:rPr>
              <a:t>t×m</a:t>
            </a:r>
            <a:r>
              <a:rPr lang="en-US" sz="2800" b="1" dirty="0">
                <a:solidFill>
                  <a:srgbClr val="0070C0"/>
                </a:solidFill>
                <a:latin typeface=".VnTime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.VnTime" pitchFamily="34" charset="0"/>
              </a:rPr>
              <a:t>tØ</a:t>
            </a:r>
            <a:r>
              <a:rPr lang="en-US" sz="2800" b="1" dirty="0">
                <a:solidFill>
                  <a:srgbClr val="0070C0"/>
                </a:solidFill>
                <a:latin typeface=".VnTime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.VnTime" pitchFamily="34" charset="0"/>
              </a:rPr>
              <a:t>sè</a:t>
            </a:r>
            <a:r>
              <a:rPr lang="en-US" sz="2800" b="1" dirty="0">
                <a:solidFill>
                  <a:srgbClr val="0070C0"/>
                </a:solidFill>
                <a:latin typeface=".VnTime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.VnTime" pitchFamily="34" charset="0"/>
              </a:rPr>
              <a:t>phÇn</a:t>
            </a:r>
            <a:r>
              <a:rPr lang="en-US" sz="2800" b="1" dirty="0">
                <a:solidFill>
                  <a:srgbClr val="0070C0"/>
                </a:solidFill>
                <a:latin typeface=".VnTime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.VnTime" pitchFamily="34" charset="0"/>
              </a:rPr>
              <a:t>tr¨m</a:t>
            </a:r>
            <a:r>
              <a:rPr lang="en-US" sz="2800" b="1" dirty="0">
                <a:solidFill>
                  <a:srgbClr val="0070C0"/>
                </a:solidFill>
                <a:latin typeface=".VnTime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.VnTime" pitchFamily="34" charset="0"/>
              </a:rPr>
              <a:t>cña</a:t>
            </a:r>
            <a:r>
              <a:rPr lang="en-US" sz="2800" b="1" dirty="0">
                <a:solidFill>
                  <a:srgbClr val="0070C0"/>
                </a:solidFill>
                <a:latin typeface=".VnTime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.VnTime" pitchFamily="34" charset="0"/>
              </a:rPr>
              <a:t>hai</a:t>
            </a:r>
            <a:r>
              <a:rPr lang="en-US" sz="2800" b="1" dirty="0">
                <a:solidFill>
                  <a:srgbClr val="0070C0"/>
                </a:solidFill>
                <a:latin typeface=".VnTime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.VnTime" pitchFamily="34" charset="0"/>
              </a:rPr>
              <a:t>sè</a:t>
            </a:r>
            <a:r>
              <a:rPr lang="en-US" sz="2800" b="1" dirty="0">
                <a:solidFill>
                  <a:srgbClr val="0070C0"/>
                </a:solidFill>
                <a:latin typeface=".VnTime" pitchFamily="34" charset="0"/>
              </a:rPr>
              <a:t>  315 vµ 600 </a:t>
            </a:r>
            <a:r>
              <a:rPr lang="en-US" sz="2800" b="1" dirty="0" err="1">
                <a:solidFill>
                  <a:srgbClr val="0070C0"/>
                </a:solidFill>
                <a:latin typeface=".VnTime" pitchFamily="34" charset="0"/>
              </a:rPr>
              <a:t>ta</a:t>
            </a:r>
            <a:r>
              <a:rPr lang="en-US" sz="2800" b="1" dirty="0">
                <a:solidFill>
                  <a:srgbClr val="0070C0"/>
                </a:solidFill>
                <a:latin typeface=".VnTime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.VnTime" pitchFamily="34" charset="0"/>
              </a:rPr>
              <a:t>lµm</a:t>
            </a:r>
            <a:r>
              <a:rPr lang="en-US" sz="2800" b="1" dirty="0">
                <a:solidFill>
                  <a:srgbClr val="0070C0"/>
                </a:solidFill>
                <a:latin typeface=".VnTime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.VnTime" pitchFamily="34" charset="0"/>
              </a:rPr>
              <a:t>nh</a:t>
            </a:r>
            <a:r>
              <a:rPr lang="en-US" sz="2800" b="1" dirty="0">
                <a:solidFill>
                  <a:srgbClr val="0070C0"/>
                </a:solidFill>
                <a:latin typeface=".VnTime" pitchFamily="34" charset="0"/>
              </a:rPr>
              <a:t>­ </a:t>
            </a:r>
            <a:r>
              <a:rPr lang="en-US" sz="2800" b="1" dirty="0" err="1">
                <a:solidFill>
                  <a:srgbClr val="0070C0"/>
                </a:solidFill>
                <a:latin typeface=".VnTime" pitchFamily="34" charset="0"/>
              </a:rPr>
              <a:t>sau</a:t>
            </a:r>
            <a:r>
              <a:rPr lang="en-US" sz="2800" b="1" dirty="0">
                <a:solidFill>
                  <a:srgbClr val="0070C0"/>
                </a:solidFill>
                <a:latin typeface=".VnTime" pitchFamily="34" charset="0"/>
              </a:rPr>
              <a:t>:</a:t>
            </a:r>
          </a:p>
        </p:txBody>
      </p:sp>
      <p:sp>
        <p:nvSpPr>
          <p:cNvPr id="19" name="Text Box 24"/>
          <p:cNvSpPr txBox="1">
            <a:spLocks noChangeArrowheads="1"/>
          </p:cNvSpPr>
          <p:nvPr/>
        </p:nvSpPr>
        <p:spPr bwMode="auto">
          <a:xfrm>
            <a:off x="365760" y="1813560"/>
            <a:ext cx="64933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800" b="1" dirty="0">
                <a:solidFill>
                  <a:srgbClr val="0070C0"/>
                </a:solidFill>
                <a:latin typeface=".VnTime" pitchFamily="34" charset="0"/>
              </a:rPr>
              <a:t>- </a:t>
            </a:r>
            <a:r>
              <a:rPr lang="en-US" sz="2800" b="1" dirty="0" err="1">
                <a:solidFill>
                  <a:srgbClr val="0070C0"/>
                </a:solidFill>
                <a:latin typeface=".VnTime" pitchFamily="34" charset="0"/>
              </a:rPr>
              <a:t>T×m</a:t>
            </a:r>
            <a:r>
              <a:rPr lang="en-US" sz="2800" b="1" dirty="0">
                <a:solidFill>
                  <a:srgbClr val="0070C0"/>
                </a:solidFill>
                <a:latin typeface=".VnTime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.VnTime" pitchFamily="34" charset="0"/>
              </a:rPr>
              <a:t>th­¬ng</a:t>
            </a:r>
            <a:r>
              <a:rPr lang="en-US" sz="2800" b="1" dirty="0">
                <a:solidFill>
                  <a:srgbClr val="0070C0"/>
                </a:solidFill>
                <a:latin typeface=".VnTime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.VnTime" pitchFamily="34" charset="0"/>
              </a:rPr>
              <a:t>cña</a:t>
            </a:r>
            <a:r>
              <a:rPr lang="en-US" sz="2800" b="1" dirty="0">
                <a:solidFill>
                  <a:srgbClr val="0070C0"/>
                </a:solidFill>
                <a:latin typeface=".VnTime" pitchFamily="34" charset="0"/>
              </a:rPr>
              <a:t> 315 vµ 600.</a:t>
            </a:r>
          </a:p>
        </p:txBody>
      </p:sp>
      <p:sp>
        <p:nvSpPr>
          <p:cNvPr id="20" name="Text Box 25"/>
          <p:cNvSpPr txBox="1">
            <a:spLocks noChangeArrowheads="1"/>
          </p:cNvSpPr>
          <p:nvPr/>
        </p:nvSpPr>
        <p:spPr bwMode="auto">
          <a:xfrm>
            <a:off x="381000" y="2286000"/>
            <a:ext cx="1181099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800" b="1" dirty="0">
                <a:solidFill>
                  <a:srgbClr val="0070C0"/>
                </a:solidFill>
                <a:latin typeface=".VnTime" pitchFamily="34" charset="0"/>
              </a:rPr>
              <a:t>- </a:t>
            </a:r>
            <a:r>
              <a:rPr lang="en-US" sz="2800" b="1" dirty="0" err="1">
                <a:solidFill>
                  <a:srgbClr val="0070C0"/>
                </a:solidFill>
                <a:latin typeface=".VnTime" pitchFamily="34" charset="0"/>
              </a:rPr>
              <a:t>Nh©n</a:t>
            </a:r>
            <a:r>
              <a:rPr lang="en-US" sz="2800" b="1" dirty="0">
                <a:solidFill>
                  <a:srgbClr val="0070C0"/>
                </a:solidFill>
                <a:latin typeface=".VnTime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.VnTime" pitchFamily="34" charset="0"/>
              </a:rPr>
              <a:t>th­¬ng</a:t>
            </a:r>
            <a:r>
              <a:rPr lang="en-US" sz="2800" b="1" dirty="0">
                <a:solidFill>
                  <a:srgbClr val="0070C0"/>
                </a:solidFill>
                <a:latin typeface=".VnTime" pitchFamily="34" charset="0"/>
              </a:rPr>
              <a:t> ®ã </a:t>
            </a:r>
            <a:r>
              <a:rPr lang="en-US" sz="2800" b="1" dirty="0" err="1">
                <a:solidFill>
                  <a:srgbClr val="0070C0"/>
                </a:solidFill>
                <a:latin typeface=".VnTime" pitchFamily="34" charset="0"/>
              </a:rPr>
              <a:t>víi</a:t>
            </a:r>
            <a:r>
              <a:rPr lang="en-US" sz="2800" b="1" dirty="0">
                <a:solidFill>
                  <a:srgbClr val="0070C0"/>
                </a:solidFill>
                <a:latin typeface=".VnTime" pitchFamily="34" charset="0"/>
              </a:rPr>
              <a:t> 100 vµ </a:t>
            </a:r>
            <a:r>
              <a:rPr lang="en-US" sz="2800" b="1" dirty="0" err="1">
                <a:solidFill>
                  <a:srgbClr val="0070C0"/>
                </a:solidFill>
                <a:latin typeface=".VnTime" pitchFamily="34" charset="0"/>
              </a:rPr>
              <a:t>viÕt</a:t>
            </a:r>
            <a:r>
              <a:rPr lang="en-US" sz="2800" b="1" dirty="0">
                <a:solidFill>
                  <a:srgbClr val="0070C0"/>
                </a:solidFill>
                <a:latin typeface=".VnTime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.VnTime" pitchFamily="34" charset="0"/>
              </a:rPr>
              <a:t>thªm</a:t>
            </a:r>
            <a:r>
              <a:rPr lang="en-US" sz="2800" b="1" dirty="0">
                <a:solidFill>
                  <a:srgbClr val="0070C0"/>
                </a:solidFill>
                <a:latin typeface=".VnTime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.VnTime" pitchFamily="34" charset="0"/>
              </a:rPr>
              <a:t>kÝ</a:t>
            </a:r>
            <a:r>
              <a:rPr lang="en-US" sz="2800" b="1" dirty="0">
                <a:solidFill>
                  <a:srgbClr val="0070C0"/>
                </a:solidFill>
                <a:latin typeface=".VnTime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.VnTime" pitchFamily="34" charset="0"/>
              </a:rPr>
              <a:t>hiÖu</a:t>
            </a:r>
            <a:r>
              <a:rPr lang="en-US" sz="2800" b="1" dirty="0">
                <a:solidFill>
                  <a:srgbClr val="0070C0"/>
                </a:solidFill>
                <a:latin typeface=".VnTime" pitchFamily="34" charset="0"/>
              </a:rPr>
              <a:t> % </a:t>
            </a:r>
            <a:r>
              <a:rPr lang="en-US" sz="2800" b="1" dirty="0" err="1">
                <a:solidFill>
                  <a:srgbClr val="0070C0"/>
                </a:solidFill>
                <a:latin typeface=".VnTime" pitchFamily="34" charset="0"/>
              </a:rPr>
              <a:t>vµo</a:t>
            </a:r>
            <a:r>
              <a:rPr lang="en-US" sz="2800" b="1" dirty="0">
                <a:solidFill>
                  <a:srgbClr val="0070C0"/>
                </a:solidFill>
                <a:latin typeface=".VnTime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.VnTime" pitchFamily="34" charset="0"/>
              </a:rPr>
              <a:t>bªn</a:t>
            </a:r>
            <a:r>
              <a:rPr lang="en-US" sz="2800" b="1" dirty="0">
                <a:solidFill>
                  <a:srgbClr val="0070C0"/>
                </a:solidFill>
                <a:latin typeface=".VnTime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.VnTime" pitchFamily="34" charset="0"/>
              </a:rPr>
              <a:t>ph¶i</a:t>
            </a:r>
            <a:r>
              <a:rPr lang="en-US" sz="2800" b="1" dirty="0">
                <a:solidFill>
                  <a:srgbClr val="0070C0"/>
                </a:solidFill>
                <a:latin typeface=".VnTime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.VnTime" pitchFamily="34" charset="0"/>
              </a:rPr>
              <a:t>tÝch</a:t>
            </a:r>
            <a:r>
              <a:rPr lang="en-US" sz="2800" b="1" dirty="0">
                <a:solidFill>
                  <a:srgbClr val="0070C0"/>
                </a:solidFill>
                <a:latin typeface=".VnTime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.VnTime" pitchFamily="34" charset="0"/>
              </a:rPr>
              <a:t>t×m</a:t>
            </a:r>
            <a:r>
              <a:rPr lang="en-US" sz="2800" b="1" dirty="0">
                <a:solidFill>
                  <a:srgbClr val="0070C0"/>
                </a:solidFill>
                <a:latin typeface=".VnTime" pitchFamily="34" charset="0"/>
              </a:rPr>
              <a:t> ®­</a:t>
            </a:r>
            <a:r>
              <a:rPr lang="en-US" sz="2800" b="1" dirty="0" err="1">
                <a:solidFill>
                  <a:srgbClr val="0070C0"/>
                </a:solidFill>
                <a:latin typeface=".VnTime" pitchFamily="34" charset="0"/>
              </a:rPr>
              <a:t>îc</a:t>
            </a:r>
            <a:r>
              <a:rPr lang="en-US" sz="2800" b="1" dirty="0">
                <a:solidFill>
                  <a:srgbClr val="0070C0"/>
                </a:solidFill>
                <a:latin typeface=".VnTime" pitchFamily="34" charset="0"/>
              </a:rPr>
              <a:t>.</a:t>
            </a:r>
          </a:p>
        </p:txBody>
      </p:sp>
      <p:sp>
        <p:nvSpPr>
          <p:cNvPr id="21" name="Text Box 34"/>
          <p:cNvSpPr txBox="1">
            <a:spLocks noChangeArrowheads="1"/>
          </p:cNvSpPr>
          <p:nvPr/>
        </p:nvSpPr>
        <p:spPr bwMode="auto">
          <a:xfrm>
            <a:off x="594360" y="1371600"/>
            <a:ext cx="108051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err="1"/>
              <a:t>Muốn</a:t>
            </a:r>
            <a:r>
              <a:rPr lang="en-US" sz="2800" b="1" dirty="0"/>
              <a:t> </a:t>
            </a:r>
            <a:r>
              <a:rPr lang="en-US" sz="2800" b="1" dirty="0" err="1"/>
              <a:t>tìm</a:t>
            </a:r>
            <a:r>
              <a:rPr lang="en-US" sz="2800" b="1" dirty="0"/>
              <a:t> </a:t>
            </a:r>
            <a:r>
              <a:rPr lang="en-US" sz="2800" b="1" dirty="0" err="1"/>
              <a:t>tỉ</a:t>
            </a:r>
            <a:r>
              <a:rPr lang="en-US" sz="2800" b="1" dirty="0"/>
              <a:t> </a:t>
            </a:r>
            <a:r>
              <a:rPr lang="en-US" sz="2800" b="1" dirty="0" err="1"/>
              <a:t>số</a:t>
            </a:r>
            <a:r>
              <a:rPr lang="en-US" sz="2800" b="1" dirty="0"/>
              <a:t> </a:t>
            </a:r>
            <a:r>
              <a:rPr lang="en-US" sz="2800" b="1" dirty="0" err="1"/>
              <a:t>phần</a:t>
            </a:r>
            <a:r>
              <a:rPr lang="en-US" sz="2800" b="1" dirty="0"/>
              <a:t> </a:t>
            </a:r>
            <a:r>
              <a:rPr lang="en-US" sz="2800" b="1" dirty="0" err="1"/>
              <a:t>trăm</a:t>
            </a:r>
            <a:r>
              <a:rPr lang="en-US" sz="2800" b="1" dirty="0"/>
              <a:t> </a:t>
            </a:r>
            <a:r>
              <a:rPr lang="en-US" sz="2800" b="1" dirty="0" err="1"/>
              <a:t>của</a:t>
            </a:r>
            <a:r>
              <a:rPr lang="en-US" sz="2800" b="1" dirty="0"/>
              <a:t> </a:t>
            </a:r>
            <a:r>
              <a:rPr lang="en-US" sz="2800" b="1" dirty="0" err="1"/>
              <a:t>hai</a:t>
            </a:r>
            <a:r>
              <a:rPr lang="en-US" sz="2800" b="1" dirty="0"/>
              <a:t> </a:t>
            </a:r>
            <a:r>
              <a:rPr lang="en-US" sz="2800" b="1" dirty="0" err="1"/>
              <a:t>số</a:t>
            </a:r>
            <a:r>
              <a:rPr lang="en-US" sz="2800" b="1" dirty="0"/>
              <a:t> 315 </a:t>
            </a:r>
            <a:r>
              <a:rPr lang="en-US" sz="2800" b="1" dirty="0" err="1"/>
              <a:t>và</a:t>
            </a:r>
            <a:r>
              <a:rPr lang="en-US" sz="2800" b="1" dirty="0"/>
              <a:t>  600 </a:t>
            </a:r>
            <a:r>
              <a:rPr lang="en-US" sz="2800" b="1" dirty="0" err="1"/>
              <a:t>ta</a:t>
            </a:r>
            <a:r>
              <a:rPr lang="en-US" sz="2800" b="1" dirty="0"/>
              <a:t> </a:t>
            </a:r>
            <a:r>
              <a:rPr lang="en-US" sz="2800" b="1" dirty="0" err="1"/>
              <a:t>làm</a:t>
            </a:r>
            <a:r>
              <a:rPr lang="en-US" sz="2800" b="1" dirty="0"/>
              <a:t> </a:t>
            </a:r>
            <a:r>
              <a:rPr lang="en-US" sz="2800" b="1" dirty="0" err="1"/>
              <a:t>như</a:t>
            </a:r>
            <a:r>
              <a:rPr lang="en-US" sz="2800" b="1" dirty="0"/>
              <a:t> </a:t>
            </a:r>
            <a:r>
              <a:rPr lang="en-US" sz="2800" b="1" dirty="0" err="1"/>
              <a:t>thế</a:t>
            </a:r>
            <a:r>
              <a:rPr lang="en-US" sz="2800" b="1" dirty="0"/>
              <a:t> </a:t>
            </a:r>
            <a:r>
              <a:rPr lang="en-US" sz="2800" b="1" dirty="0" err="1"/>
              <a:t>nào</a:t>
            </a:r>
            <a:r>
              <a:rPr lang="en-US" sz="2800" b="1" dirty="0"/>
              <a:t>?</a:t>
            </a: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472440" y="2758440"/>
            <a:ext cx="115062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800" b="1" dirty="0" smtClean="0">
                <a:solidFill>
                  <a:srgbClr val="0033CC"/>
                </a:solidFill>
                <a:latin typeface=".VnTime" pitchFamily="34" charset="0"/>
              </a:rPr>
              <a:t>b) </a:t>
            </a:r>
            <a:r>
              <a:rPr lang="en-US" sz="2800" b="1" dirty="0" err="1" smtClean="0">
                <a:solidFill>
                  <a:srgbClr val="0033CC"/>
                </a:solidFill>
                <a:latin typeface=".VnTime" pitchFamily="34" charset="0"/>
              </a:rPr>
              <a:t>B</a:t>
            </a:r>
            <a:r>
              <a:rPr lang="en-US" sz="2800" b="1" dirty="0" err="1" smtClean="0">
                <a:solidFill>
                  <a:srgbClr val="0033CC"/>
                </a:solidFill>
              </a:rPr>
              <a:t>ài</a:t>
            </a:r>
            <a:r>
              <a:rPr lang="en-US" sz="2800" b="1" dirty="0" smtClean="0">
                <a:solidFill>
                  <a:srgbClr val="0033CC"/>
                </a:solidFill>
              </a:rPr>
              <a:t> </a:t>
            </a:r>
            <a:r>
              <a:rPr lang="en-US" sz="2800" b="1" dirty="0" err="1">
                <a:solidFill>
                  <a:srgbClr val="0033CC"/>
                </a:solidFill>
              </a:rPr>
              <a:t>toán</a:t>
            </a:r>
            <a:r>
              <a:rPr lang="en-US" sz="2800" b="1" dirty="0"/>
              <a:t>: </a:t>
            </a:r>
            <a:r>
              <a:rPr lang="en-US" sz="2800" b="1" dirty="0" err="1">
                <a:latin typeface=".VnTime" pitchFamily="34" charset="0"/>
              </a:rPr>
              <a:t>Trong</a:t>
            </a:r>
            <a:r>
              <a:rPr lang="en-US" sz="2800" b="1" dirty="0">
                <a:latin typeface=".VnTime" pitchFamily="34" charset="0"/>
              </a:rPr>
              <a:t> 80 kg </a:t>
            </a:r>
            <a:r>
              <a:rPr lang="en-US" sz="2800" b="1" dirty="0" err="1">
                <a:latin typeface=".VnTime" pitchFamily="34" charset="0"/>
              </a:rPr>
              <a:t>n­íc</a:t>
            </a:r>
            <a:r>
              <a:rPr lang="en-US" sz="2800" b="1" dirty="0">
                <a:latin typeface=".VnTime" pitchFamily="34" charset="0"/>
              </a:rPr>
              <a:t> </a:t>
            </a:r>
            <a:r>
              <a:rPr lang="en-US" sz="2800" b="1" dirty="0" err="1">
                <a:latin typeface=".VnTime" pitchFamily="34" charset="0"/>
              </a:rPr>
              <a:t>biÓn</a:t>
            </a:r>
            <a:r>
              <a:rPr lang="en-US" sz="2800" b="1" dirty="0">
                <a:latin typeface=".VnTime" pitchFamily="34" charset="0"/>
              </a:rPr>
              <a:t> </a:t>
            </a:r>
            <a:r>
              <a:rPr lang="en-US" sz="2800" b="1" dirty="0" err="1">
                <a:latin typeface=".VnTime" pitchFamily="34" charset="0"/>
              </a:rPr>
              <a:t>cã</a:t>
            </a:r>
            <a:r>
              <a:rPr lang="en-US" sz="2800" b="1" dirty="0">
                <a:latin typeface=".VnTime" pitchFamily="34" charset="0"/>
              </a:rPr>
              <a:t> 2,8 kg </a:t>
            </a:r>
            <a:r>
              <a:rPr lang="en-US" sz="2800" b="1" dirty="0" err="1">
                <a:latin typeface=".VnTime" pitchFamily="34" charset="0"/>
              </a:rPr>
              <a:t>muèi</a:t>
            </a:r>
            <a:r>
              <a:rPr lang="en-US" sz="2800" b="1" dirty="0">
                <a:latin typeface=".VnTime" pitchFamily="34" charset="0"/>
              </a:rPr>
              <a:t>. </a:t>
            </a:r>
            <a:r>
              <a:rPr lang="en-US" sz="2800" b="1" dirty="0" err="1">
                <a:latin typeface=".VnTime" pitchFamily="34" charset="0"/>
              </a:rPr>
              <a:t>T×m</a:t>
            </a:r>
            <a:r>
              <a:rPr lang="en-US" sz="2800" b="1" dirty="0">
                <a:latin typeface=".VnTime" pitchFamily="34" charset="0"/>
              </a:rPr>
              <a:t> </a:t>
            </a:r>
            <a:r>
              <a:rPr lang="en-US" sz="2800" b="1" dirty="0" err="1">
                <a:latin typeface=".VnTime" pitchFamily="34" charset="0"/>
              </a:rPr>
              <a:t>tØ</a:t>
            </a:r>
            <a:r>
              <a:rPr lang="en-US" sz="2800" b="1" dirty="0">
                <a:latin typeface=".VnTime" pitchFamily="34" charset="0"/>
              </a:rPr>
              <a:t> </a:t>
            </a:r>
            <a:r>
              <a:rPr lang="en-US" sz="2800" b="1" dirty="0" err="1">
                <a:latin typeface=".VnTime" pitchFamily="34" charset="0"/>
              </a:rPr>
              <a:t>sè</a:t>
            </a:r>
            <a:r>
              <a:rPr lang="en-US" sz="2800" b="1" dirty="0">
                <a:latin typeface=".VnTime" pitchFamily="34" charset="0"/>
              </a:rPr>
              <a:t> </a:t>
            </a:r>
            <a:r>
              <a:rPr lang="en-US" sz="2800" b="1" dirty="0" err="1">
                <a:latin typeface=".VnTime" pitchFamily="34" charset="0"/>
              </a:rPr>
              <a:t>phÇn</a:t>
            </a:r>
            <a:r>
              <a:rPr lang="en-US" sz="2800" b="1" dirty="0">
                <a:latin typeface=".VnTime" pitchFamily="34" charset="0"/>
              </a:rPr>
              <a:t> </a:t>
            </a:r>
            <a:r>
              <a:rPr lang="en-US" sz="2800" b="1" dirty="0" err="1">
                <a:latin typeface=".VnTime" pitchFamily="34" charset="0"/>
              </a:rPr>
              <a:t>tr¨m</a:t>
            </a:r>
            <a:r>
              <a:rPr lang="en-US" sz="2800" b="1" dirty="0">
                <a:latin typeface=".VnTime" pitchFamily="34" charset="0"/>
              </a:rPr>
              <a:t> </a:t>
            </a:r>
            <a:r>
              <a:rPr lang="en-US" sz="2800" b="1" dirty="0" err="1">
                <a:latin typeface=".VnTime" pitchFamily="34" charset="0"/>
              </a:rPr>
              <a:t>cña</a:t>
            </a:r>
            <a:r>
              <a:rPr lang="en-US" sz="2800" b="1" dirty="0">
                <a:latin typeface=".VnTime" pitchFamily="34" charset="0"/>
              </a:rPr>
              <a:t> </a:t>
            </a:r>
            <a:r>
              <a:rPr lang="en-US" sz="2800" b="1" dirty="0" err="1">
                <a:latin typeface=".VnTime" pitchFamily="34" charset="0"/>
              </a:rPr>
              <a:t>l­îng</a:t>
            </a:r>
            <a:r>
              <a:rPr lang="en-US" sz="2800" b="1" dirty="0">
                <a:latin typeface=".VnTime" pitchFamily="34" charset="0"/>
              </a:rPr>
              <a:t> </a:t>
            </a:r>
            <a:r>
              <a:rPr lang="en-US" sz="2800" b="1" dirty="0" err="1">
                <a:latin typeface=".VnTime" pitchFamily="34" charset="0"/>
              </a:rPr>
              <a:t>muèi</a:t>
            </a:r>
            <a:r>
              <a:rPr lang="en-US" sz="2800" b="1" dirty="0">
                <a:latin typeface=".VnTime" pitchFamily="34" charset="0"/>
              </a:rPr>
              <a:t> </a:t>
            </a:r>
            <a:r>
              <a:rPr lang="en-US" sz="2800" b="1" dirty="0" err="1">
                <a:latin typeface=".VnTime" pitchFamily="34" charset="0"/>
              </a:rPr>
              <a:t>trong</a:t>
            </a:r>
            <a:r>
              <a:rPr lang="en-US" sz="2800" b="1" dirty="0">
                <a:latin typeface=".VnTime" pitchFamily="34" charset="0"/>
              </a:rPr>
              <a:t> </a:t>
            </a:r>
            <a:r>
              <a:rPr lang="en-US" sz="2800" b="1" dirty="0" err="1">
                <a:latin typeface=".VnTime" pitchFamily="34" charset="0"/>
              </a:rPr>
              <a:t>n­íc</a:t>
            </a:r>
            <a:r>
              <a:rPr lang="en-US" sz="2800" b="1" dirty="0">
                <a:latin typeface=".VnTime" pitchFamily="34" charset="0"/>
              </a:rPr>
              <a:t> </a:t>
            </a:r>
            <a:r>
              <a:rPr lang="en-US" sz="2800" b="1" dirty="0" err="1">
                <a:latin typeface=".VnTime" pitchFamily="34" charset="0"/>
              </a:rPr>
              <a:t>biÓn</a:t>
            </a:r>
            <a:r>
              <a:rPr lang="en-US" sz="2800" b="1" dirty="0">
                <a:latin typeface=".VnTime" pitchFamily="34" charset="0"/>
              </a:rPr>
              <a:t>.</a:t>
            </a:r>
          </a:p>
        </p:txBody>
      </p:sp>
      <p:sp>
        <p:nvSpPr>
          <p:cNvPr id="23" name="Text Box 6"/>
          <p:cNvSpPr txBox="1">
            <a:spLocks noChangeArrowheads="1"/>
          </p:cNvSpPr>
          <p:nvPr/>
        </p:nvSpPr>
        <p:spPr bwMode="auto">
          <a:xfrm>
            <a:off x="5334000" y="3642360"/>
            <a:ext cx="1524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800" b="1" u="sng" dirty="0" err="1">
                <a:solidFill>
                  <a:srgbClr val="0070C0"/>
                </a:solidFill>
                <a:latin typeface=".VnTime" pitchFamily="34" charset="0"/>
              </a:rPr>
              <a:t>Bµi</a:t>
            </a:r>
            <a:r>
              <a:rPr lang="en-US" sz="2800" b="1" u="sng" dirty="0">
                <a:solidFill>
                  <a:srgbClr val="0070C0"/>
                </a:solidFill>
                <a:latin typeface=".VnTime" pitchFamily="34" charset="0"/>
              </a:rPr>
              <a:t> </a:t>
            </a:r>
            <a:r>
              <a:rPr lang="en-US" sz="2800" b="1" u="sng" dirty="0" err="1">
                <a:solidFill>
                  <a:srgbClr val="0070C0"/>
                </a:solidFill>
                <a:latin typeface=".VnTime" pitchFamily="34" charset="0"/>
              </a:rPr>
              <a:t>gi¶i</a:t>
            </a:r>
            <a:endParaRPr lang="en-US" sz="2800" b="1" u="sng" dirty="0">
              <a:solidFill>
                <a:srgbClr val="0070C0"/>
              </a:solidFill>
              <a:latin typeface=".VnTime" pitchFamily="34" charset="0"/>
            </a:endParaRPr>
          </a:p>
        </p:txBody>
      </p:sp>
      <p:sp>
        <p:nvSpPr>
          <p:cNvPr id="24" name="Text Box 7"/>
          <p:cNvSpPr txBox="1">
            <a:spLocks noChangeArrowheads="1"/>
          </p:cNvSpPr>
          <p:nvPr/>
        </p:nvSpPr>
        <p:spPr bwMode="auto">
          <a:xfrm>
            <a:off x="2590800" y="4099560"/>
            <a:ext cx="8305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800" b="1" dirty="0">
                <a:solidFill>
                  <a:srgbClr val="0066FF"/>
                </a:solidFill>
                <a:latin typeface=".VnTime" pitchFamily="34" charset="0"/>
              </a:rPr>
              <a:t>TØ </a:t>
            </a:r>
            <a:r>
              <a:rPr lang="en-US" sz="2800" b="1" dirty="0" err="1">
                <a:solidFill>
                  <a:srgbClr val="0066FF"/>
                </a:solidFill>
                <a:latin typeface=".VnTime" pitchFamily="34" charset="0"/>
              </a:rPr>
              <a:t>sè</a:t>
            </a:r>
            <a:r>
              <a:rPr lang="en-US" sz="2800" b="1" dirty="0">
                <a:solidFill>
                  <a:srgbClr val="0066FF"/>
                </a:solidFill>
                <a:latin typeface=".VnTime" pitchFamily="34" charset="0"/>
              </a:rPr>
              <a:t> </a:t>
            </a:r>
            <a:r>
              <a:rPr lang="en-US" sz="2800" b="1" dirty="0" err="1">
                <a:solidFill>
                  <a:srgbClr val="0066FF"/>
                </a:solidFill>
                <a:latin typeface=".VnTime" pitchFamily="34" charset="0"/>
              </a:rPr>
              <a:t>phÇn</a:t>
            </a:r>
            <a:r>
              <a:rPr lang="en-US" sz="2800" b="1" dirty="0">
                <a:solidFill>
                  <a:srgbClr val="0066FF"/>
                </a:solidFill>
                <a:latin typeface=".VnTime" pitchFamily="34" charset="0"/>
              </a:rPr>
              <a:t> </a:t>
            </a:r>
            <a:r>
              <a:rPr lang="en-US" sz="2800" b="1" dirty="0" err="1">
                <a:solidFill>
                  <a:srgbClr val="0066FF"/>
                </a:solidFill>
                <a:latin typeface=".VnTime" pitchFamily="34" charset="0"/>
              </a:rPr>
              <a:t>tr¨m</a:t>
            </a:r>
            <a:r>
              <a:rPr lang="en-US" sz="2800" b="1" dirty="0">
                <a:solidFill>
                  <a:srgbClr val="0066FF"/>
                </a:solidFill>
                <a:latin typeface=".VnTime" pitchFamily="34" charset="0"/>
              </a:rPr>
              <a:t> </a:t>
            </a:r>
            <a:r>
              <a:rPr lang="en-US" sz="2800" b="1" dirty="0" err="1">
                <a:solidFill>
                  <a:srgbClr val="0066FF"/>
                </a:solidFill>
                <a:latin typeface=".VnTime" pitchFamily="34" charset="0"/>
              </a:rPr>
              <a:t>cña</a:t>
            </a:r>
            <a:r>
              <a:rPr lang="en-US" sz="2800" b="1" dirty="0">
                <a:solidFill>
                  <a:srgbClr val="0066FF"/>
                </a:solidFill>
                <a:latin typeface=".VnTime" pitchFamily="34" charset="0"/>
              </a:rPr>
              <a:t> </a:t>
            </a:r>
            <a:r>
              <a:rPr lang="en-US" sz="2800" b="1" dirty="0" err="1">
                <a:solidFill>
                  <a:srgbClr val="0066FF"/>
                </a:solidFill>
                <a:latin typeface=".VnTime" pitchFamily="34" charset="0"/>
              </a:rPr>
              <a:t>l­îng</a:t>
            </a:r>
            <a:r>
              <a:rPr lang="en-US" sz="2800" b="1" dirty="0">
                <a:solidFill>
                  <a:srgbClr val="0066FF"/>
                </a:solidFill>
                <a:latin typeface=".VnTime" pitchFamily="34" charset="0"/>
              </a:rPr>
              <a:t> </a:t>
            </a:r>
            <a:r>
              <a:rPr lang="en-US" sz="2800" b="1" dirty="0" err="1">
                <a:solidFill>
                  <a:srgbClr val="0066FF"/>
                </a:solidFill>
                <a:latin typeface=".VnTime" pitchFamily="34" charset="0"/>
              </a:rPr>
              <a:t>muèi</a:t>
            </a:r>
            <a:r>
              <a:rPr lang="en-US" sz="2800" b="1" dirty="0">
                <a:solidFill>
                  <a:srgbClr val="0066FF"/>
                </a:solidFill>
                <a:latin typeface=".VnTime" pitchFamily="34" charset="0"/>
              </a:rPr>
              <a:t> </a:t>
            </a:r>
            <a:r>
              <a:rPr lang="en-US" sz="2800" b="1" dirty="0" err="1">
                <a:solidFill>
                  <a:srgbClr val="0066FF"/>
                </a:solidFill>
                <a:latin typeface=".VnTime" pitchFamily="34" charset="0"/>
              </a:rPr>
              <a:t>trong</a:t>
            </a:r>
            <a:r>
              <a:rPr lang="en-US" sz="2800" b="1" dirty="0">
                <a:solidFill>
                  <a:srgbClr val="0066FF"/>
                </a:solidFill>
                <a:latin typeface=".VnTime" pitchFamily="34" charset="0"/>
              </a:rPr>
              <a:t> </a:t>
            </a:r>
            <a:r>
              <a:rPr lang="en-US" sz="2800" b="1" dirty="0" err="1">
                <a:solidFill>
                  <a:srgbClr val="0066FF"/>
                </a:solidFill>
                <a:latin typeface=".VnTime" pitchFamily="34" charset="0"/>
              </a:rPr>
              <a:t>n­íc</a:t>
            </a:r>
            <a:r>
              <a:rPr lang="en-US" sz="2800" b="1" dirty="0">
                <a:solidFill>
                  <a:srgbClr val="0066FF"/>
                </a:solidFill>
                <a:latin typeface=".VnTime" pitchFamily="34" charset="0"/>
              </a:rPr>
              <a:t> </a:t>
            </a:r>
            <a:r>
              <a:rPr lang="en-US" sz="2800" b="1" dirty="0" err="1">
                <a:solidFill>
                  <a:srgbClr val="0066FF"/>
                </a:solidFill>
                <a:latin typeface=".VnTime" pitchFamily="34" charset="0"/>
              </a:rPr>
              <a:t>biÓn</a:t>
            </a:r>
            <a:r>
              <a:rPr lang="en-US" sz="2800" b="1" dirty="0">
                <a:solidFill>
                  <a:srgbClr val="0066FF"/>
                </a:solidFill>
                <a:latin typeface=".VnTime" pitchFamily="34" charset="0"/>
              </a:rPr>
              <a:t> lµ :</a:t>
            </a:r>
          </a:p>
        </p:txBody>
      </p:sp>
      <p:sp>
        <p:nvSpPr>
          <p:cNvPr id="25" name="Text Box 8"/>
          <p:cNvSpPr txBox="1">
            <a:spLocks noChangeArrowheads="1"/>
          </p:cNvSpPr>
          <p:nvPr/>
        </p:nvSpPr>
        <p:spPr bwMode="auto">
          <a:xfrm>
            <a:off x="4709160" y="4587240"/>
            <a:ext cx="3505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800" b="1" dirty="0">
                <a:solidFill>
                  <a:srgbClr val="0066FF"/>
                </a:solidFill>
                <a:latin typeface=".VnTime" pitchFamily="34" charset="0"/>
              </a:rPr>
              <a:t>2,8 </a:t>
            </a:r>
            <a:r>
              <a:rPr lang="en-US" sz="2800" b="1" dirty="0" smtClean="0">
                <a:solidFill>
                  <a:srgbClr val="0066FF"/>
                </a:solidFill>
                <a:latin typeface=".VnTime" pitchFamily="34" charset="0"/>
              </a:rPr>
              <a:t>: </a:t>
            </a:r>
            <a:r>
              <a:rPr lang="en-US" sz="2800" b="1" dirty="0">
                <a:solidFill>
                  <a:srgbClr val="0066FF"/>
                </a:solidFill>
                <a:latin typeface=".VnTime" pitchFamily="34" charset="0"/>
              </a:rPr>
              <a:t>80  </a:t>
            </a:r>
            <a:r>
              <a:rPr lang="en-US" sz="2800" b="1" dirty="0" smtClean="0">
                <a:solidFill>
                  <a:srgbClr val="0066FF"/>
                </a:solidFill>
                <a:latin typeface=".VnTime" pitchFamily="34" charset="0"/>
              </a:rPr>
              <a:t>=  </a:t>
            </a:r>
            <a:r>
              <a:rPr lang="en-US" sz="2800" b="1" dirty="0">
                <a:solidFill>
                  <a:srgbClr val="0066FF"/>
                </a:solidFill>
                <a:latin typeface=".VnTime" pitchFamily="34" charset="0"/>
              </a:rPr>
              <a:t>0,035</a:t>
            </a:r>
          </a:p>
        </p:txBody>
      </p:sp>
      <p:sp>
        <p:nvSpPr>
          <p:cNvPr id="26" name="Text Box 9"/>
          <p:cNvSpPr txBox="1">
            <a:spLocks noChangeArrowheads="1"/>
          </p:cNvSpPr>
          <p:nvPr/>
        </p:nvSpPr>
        <p:spPr bwMode="auto">
          <a:xfrm>
            <a:off x="4709160" y="5029200"/>
            <a:ext cx="295656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800" b="1" dirty="0">
                <a:solidFill>
                  <a:srgbClr val="0066FF"/>
                </a:solidFill>
                <a:latin typeface=".VnTime" pitchFamily="34" charset="0"/>
              </a:rPr>
              <a:t>0,035 = 3,5 %</a:t>
            </a:r>
          </a:p>
        </p:txBody>
      </p:sp>
      <p:sp>
        <p:nvSpPr>
          <p:cNvPr id="27" name="Text Box 10"/>
          <p:cNvSpPr txBox="1">
            <a:spLocks noChangeArrowheads="1"/>
          </p:cNvSpPr>
          <p:nvPr/>
        </p:nvSpPr>
        <p:spPr bwMode="auto">
          <a:xfrm>
            <a:off x="5791200" y="5486400"/>
            <a:ext cx="237744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800" b="1" dirty="0">
                <a:solidFill>
                  <a:srgbClr val="0066FF"/>
                </a:solidFill>
                <a:latin typeface=".VnTime" pitchFamily="34" charset="0"/>
              </a:rPr>
              <a:t>§¸p </a:t>
            </a:r>
            <a:r>
              <a:rPr lang="en-US" sz="2800" b="1" dirty="0" err="1">
                <a:solidFill>
                  <a:srgbClr val="0066FF"/>
                </a:solidFill>
                <a:latin typeface=".VnTime" pitchFamily="34" charset="0"/>
              </a:rPr>
              <a:t>sè</a:t>
            </a:r>
            <a:r>
              <a:rPr lang="en-US" sz="2800" b="1" dirty="0">
                <a:solidFill>
                  <a:srgbClr val="0066FF"/>
                </a:solidFill>
                <a:latin typeface=".VnTime" pitchFamily="34" charset="0"/>
              </a:rPr>
              <a:t>: 3,5 %</a:t>
            </a:r>
          </a:p>
        </p:txBody>
      </p:sp>
    </p:spTree>
    <p:extLst>
      <p:ext uri="{BB962C8B-B14F-4D97-AF65-F5344CB8AC3E}">
        <p14:creationId xmlns:p14="http://schemas.microsoft.com/office/powerpoint/2010/main" val="3958370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1" grpId="1"/>
      <p:bldP spid="23" grpId="0"/>
      <p:bldP spid="24" grpId="0"/>
      <p:bldP spid="25" grpId="0"/>
      <p:bldP spid="26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0" y="0"/>
            <a:ext cx="12192000" cy="6858000"/>
            <a:chOff x="0" y="0"/>
            <a:chExt cx="9216" cy="5184"/>
          </a:xfrm>
        </p:grpSpPr>
        <p:pic>
          <p:nvPicPr>
            <p:cNvPr id="6" name="Picture 4" descr="Picture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81" cy="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5" descr="Picture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8099" y="-170"/>
              <a:ext cx="947" cy="1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6" descr="J012403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148" y="4025"/>
              <a:ext cx="1011" cy="13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7" descr="J012403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22" y="4172"/>
              <a:ext cx="1394" cy="1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430745" y="60960"/>
            <a:ext cx="11460163" cy="1424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30615" tIns="65308" rIns="130615" bIns="65308">
            <a:spAutoFit/>
          </a:bodyPr>
          <a:lstStyle>
            <a:lvl1pPr defTabSz="1306513">
              <a:spcBef>
                <a:spcPct val="20000"/>
              </a:spcBef>
              <a:buChar char="•"/>
              <a:defRPr sz="4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1062038" indent="-409575" defTabSz="1306513">
              <a:spcBef>
                <a:spcPct val="20000"/>
              </a:spcBef>
              <a:buChar char="–"/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633538" indent="-327025" defTabSz="1306513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2286000" indent="-327025" defTabSz="1306513">
              <a:spcBef>
                <a:spcPct val="20000"/>
              </a:spcBef>
              <a:buChar char="–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938463" indent="-325438" defTabSz="1306513">
              <a:spcBef>
                <a:spcPct val="20000"/>
              </a:spcBef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3395663" indent="-325438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852863" indent="-325438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310063" indent="-325438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767263" indent="-325438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800" dirty="0" err="1">
                <a:latin typeface="Times New Roman" panose="02020603050405020304" pitchFamily="18" charset="0"/>
              </a:rPr>
              <a:t>Thứ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tư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ngày</a:t>
            </a:r>
            <a:r>
              <a:rPr lang="en-US" altLang="en-US" sz="2800" dirty="0">
                <a:latin typeface="Times New Roman" panose="02020603050405020304" pitchFamily="18" charset="0"/>
              </a:rPr>
              <a:t> 20 </a:t>
            </a:r>
            <a:r>
              <a:rPr lang="en-US" altLang="en-US" sz="2800" dirty="0" err="1">
                <a:latin typeface="Times New Roman" panose="02020603050405020304" pitchFamily="18" charset="0"/>
              </a:rPr>
              <a:t>tháng</a:t>
            </a:r>
            <a:r>
              <a:rPr lang="en-US" altLang="en-US" sz="2800" dirty="0">
                <a:latin typeface="Times New Roman" panose="02020603050405020304" pitchFamily="18" charset="0"/>
              </a:rPr>
              <a:t> 12 </a:t>
            </a:r>
            <a:r>
              <a:rPr lang="en-US" altLang="en-US" sz="2800" dirty="0" err="1">
                <a:latin typeface="Times New Roman" panose="02020603050405020304" pitchFamily="18" charset="0"/>
              </a:rPr>
              <a:t>năm</a:t>
            </a:r>
            <a:r>
              <a:rPr lang="en-US" altLang="en-US" sz="2800" dirty="0">
                <a:latin typeface="Times New Roman" panose="02020603050405020304" pitchFamily="18" charset="0"/>
              </a:rPr>
              <a:t> 2017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 dirty="0" err="1">
                <a:latin typeface="Times New Roman" panose="02020603050405020304" pitchFamily="18" charset="0"/>
              </a:rPr>
              <a:t>Toán</a:t>
            </a:r>
            <a:endParaRPr lang="en-US" altLang="en-US" sz="2800" dirty="0"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Giải</a:t>
            </a:r>
            <a:r>
              <a:rPr lang="en-US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toán</a:t>
            </a:r>
            <a:r>
              <a:rPr lang="en-US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về</a:t>
            </a:r>
            <a:r>
              <a:rPr lang="en-US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tỉ</a:t>
            </a:r>
            <a:r>
              <a:rPr lang="en-US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số</a:t>
            </a:r>
            <a:r>
              <a:rPr lang="en-US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phần</a:t>
            </a:r>
            <a:r>
              <a:rPr lang="en-US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trăm</a:t>
            </a:r>
            <a:endParaRPr lang="en-US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914400" y="1767840"/>
            <a:ext cx="8534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200" dirty="0" err="1">
                <a:latin typeface=".VnTime" pitchFamily="34" charset="0"/>
              </a:rPr>
              <a:t>Bµi</a:t>
            </a:r>
            <a:r>
              <a:rPr lang="en-US" sz="3200" dirty="0">
                <a:latin typeface=".VnTime" pitchFamily="34" charset="0"/>
              </a:rPr>
              <a:t> 1: </a:t>
            </a:r>
            <a:r>
              <a:rPr lang="en-US" sz="3200" dirty="0" err="1">
                <a:latin typeface=".VnTime" pitchFamily="34" charset="0"/>
              </a:rPr>
              <a:t>ViÕt</a:t>
            </a:r>
            <a:r>
              <a:rPr lang="en-US" sz="3200" dirty="0">
                <a:latin typeface=".VnTime" pitchFamily="34" charset="0"/>
              </a:rPr>
              <a:t> </a:t>
            </a:r>
            <a:r>
              <a:rPr lang="en-US" sz="3200" dirty="0" err="1">
                <a:latin typeface=".VnTime" pitchFamily="34" charset="0"/>
              </a:rPr>
              <a:t>thµnh</a:t>
            </a:r>
            <a:r>
              <a:rPr lang="en-US" sz="3200" dirty="0">
                <a:latin typeface=".VnTime" pitchFamily="34" charset="0"/>
              </a:rPr>
              <a:t> </a:t>
            </a:r>
            <a:r>
              <a:rPr lang="en-US" sz="3200" dirty="0" err="1">
                <a:latin typeface=".VnTime" pitchFamily="34" charset="0"/>
              </a:rPr>
              <a:t>tØ</a:t>
            </a:r>
            <a:r>
              <a:rPr lang="en-US" sz="3200" dirty="0">
                <a:latin typeface=".VnTime" pitchFamily="34" charset="0"/>
              </a:rPr>
              <a:t> </a:t>
            </a:r>
            <a:r>
              <a:rPr lang="en-US" sz="3200" dirty="0" err="1">
                <a:latin typeface=".VnTime" pitchFamily="34" charset="0"/>
              </a:rPr>
              <a:t>sè</a:t>
            </a:r>
            <a:r>
              <a:rPr lang="en-US" sz="3200" dirty="0">
                <a:latin typeface=".VnTime" pitchFamily="34" charset="0"/>
              </a:rPr>
              <a:t> </a:t>
            </a:r>
            <a:r>
              <a:rPr lang="en-US" sz="3200" dirty="0" err="1">
                <a:latin typeface=".VnTime" pitchFamily="34" charset="0"/>
              </a:rPr>
              <a:t>phÇn</a:t>
            </a:r>
            <a:r>
              <a:rPr lang="en-US" sz="3200" dirty="0">
                <a:latin typeface=".VnTime" pitchFamily="34" charset="0"/>
              </a:rPr>
              <a:t> </a:t>
            </a:r>
            <a:r>
              <a:rPr lang="en-US" sz="3200" dirty="0" err="1">
                <a:latin typeface=".VnTime" pitchFamily="34" charset="0"/>
              </a:rPr>
              <a:t>tr¨m</a:t>
            </a:r>
            <a:r>
              <a:rPr lang="en-US" sz="3200" dirty="0">
                <a:latin typeface=".VnTime" pitchFamily="34" charset="0"/>
              </a:rPr>
              <a:t> (</a:t>
            </a:r>
            <a:r>
              <a:rPr lang="en-US" sz="3200" dirty="0" err="1">
                <a:latin typeface=".VnTime" pitchFamily="34" charset="0"/>
              </a:rPr>
              <a:t>theo</a:t>
            </a:r>
            <a:r>
              <a:rPr lang="en-US" sz="3200" dirty="0">
                <a:latin typeface=".VnTime" pitchFamily="34" charset="0"/>
              </a:rPr>
              <a:t> </a:t>
            </a:r>
            <a:r>
              <a:rPr lang="en-US" sz="3200" dirty="0" err="1">
                <a:latin typeface=".VnTime" pitchFamily="34" charset="0"/>
              </a:rPr>
              <a:t>mÉu</a:t>
            </a:r>
            <a:r>
              <a:rPr lang="en-US" sz="3200" dirty="0">
                <a:latin typeface=".VnTime" pitchFamily="34" charset="0"/>
              </a:rPr>
              <a:t>)</a:t>
            </a:r>
          </a:p>
        </p:txBody>
      </p:sp>
      <p:sp>
        <p:nvSpPr>
          <p:cNvPr id="20" name="Text Box 7"/>
          <p:cNvSpPr txBox="1">
            <a:spLocks noChangeArrowheads="1"/>
          </p:cNvSpPr>
          <p:nvPr/>
        </p:nvSpPr>
        <p:spPr bwMode="auto">
          <a:xfrm>
            <a:off x="929640" y="2331720"/>
            <a:ext cx="8001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200" dirty="0">
                <a:latin typeface=".VnTime" pitchFamily="34" charset="0"/>
              </a:rPr>
              <a:t>0,57;              0,3;             0,234;             1,35.</a:t>
            </a:r>
          </a:p>
        </p:txBody>
      </p:sp>
      <p:sp>
        <p:nvSpPr>
          <p:cNvPr id="21" name="Text Box 48"/>
          <p:cNvSpPr txBox="1">
            <a:spLocks noChangeArrowheads="1"/>
          </p:cNvSpPr>
          <p:nvPr/>
        </p:nvSpPr>
        <p:spPr bwMode="auto">
          <a:xfrm>
            <a:off x="929640" y="2895600"/>
            <a:ext cx="4038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200" b="1" dirty="0" err="1">
                <a:solidFill>
                  <a:srgbClr val="0066FF"/>
                </a:solidFill>
                <a:latin typeface=".VnTime" pitchFamily="34" charset="0"/>
              </a:rPr>
              <a:t>MÉu</a:t>
            </a:r>
            <a:r>
              <a:rPr lang="en-US" sz="3200" b="1" dirty="0">
                <a:solidFill>
                  <a:srgbClr val="0066FF"/>
                </a:solidFill>
                <a:latin typeface=".VnTime" pitchFamily="34" charset="0"/>
              </a:rPr>
              <a:t> : </a:t>
            </a:r>
            <a:r>
              <a:rPr lang="en-US" sz="3200" b="1" dirty="0" smtClean="0">
                <a:solidFill>
                  <a:srgbClr val="0066FF"/>
                </a:solidFill>
                <a:latin typeface=".VnTime" pitchFamily="34" charset="0"/>
              </a:rPr>
              <a:t>     0,57 = </a:t>
            </a:r>
            <a:r>
              <a:rPr lang="en-US" sz="3200" b="1" dirty="0">
                <a:solidFill>
                  <a:srgbClr val="0066FF"/>
                </a:solidFill>
                <a:latin typeface=".VnTime" pitchFamily="34" charset="0"/>
              </a:rPr>
              <a:t>57 %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286000" y="3611880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3200" kern="0" dirty="0">
                <a:latin typeface="Vni-NBKQ1" pitchFamily="2" charset="0"/>
                <a:ea typeface="+mj-ea"/>
                <a:cs typeface="+mj-cs"/>
              </a:rPr>
              <a:t> </a:t>
            </a:r>
            <a:r>
              <a:rPr lang="en-US" sz="3200" kern="0" dirty="0">
                <a:ea typeface="+mj-ea"/>
                <a:cs typeface="Times New Roman" pitchFamily="18" charset="0"/>
              </a:rPr>
              <a:t>0,3</a:t>
            </a:r>
          </a:p>
        </p:txBody>
      </p:sp>
      <p:sp>
        <p:nvSpPr>
          <p:cNvPr id="24" name="Rectangle 2"/>
          <p:cNvSpPr txBox="1">
            <a:spLocks noChangeArrowheads="1"/>
          </p:cNvSpPr>
          <p:nvPr/>
        </p:nvSpPr>
        <p:spPr bwMode="auto">
          <a:xfrm>
            <a:off x="3520440" y="416052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3200" kern="0" dirty="0">
                <a:latin typeface="Vni-NBKQ1" pitchFamily="2" charset="0"/>
                <a:ea typeface="+mj-ea"/>
                <a:cs typeface="+mj-cs"/>
              </a:rPr>
              <a:t>= </a:t>
            </a:r>
            <a:r>
              <a:rPr lang="en-US" sz="3200" kern="0" dirty="0">
                <a:solidFill>
                  <a:srgbClr val="FF0000"/>
                </a:solidFill>
                <a:ea typeface="+mj-ea"/>
                <a:cs typeface="Times New Roman" pitchFamily="18" charset="0"/>
              </a:rPr>
              <a:t>23,4%</a:t>
            </a:r>
          </a:p>
        </p:txBody>
      </p:sp>
      <p:sp>
        <p:nvSpPr>
          <p:cNvPr id="25" name="Rectangle 2"/>
          <p:cNvSpPr txBox="1">
            <a:spLocks noChangeArrowheads="1"/>
          </p:cNvSpPr>
          <p:nvPr/>
        </p:nvSpPr>
        <p:spPr bwMode="auto">
          <a:xfrm>
            <a:off x="2286000" y="4678680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3200" kern="0" dirty="0">
                <a:latin typeface="Vni-NBKQ1" pitchFamily="2" charset="0"/>
                <a:ea typeface="+mj-ea"/>
                <a:cs typeface="+mj-cs"/>
              </a:rPr>
              <a:t> </a:t>
            </a:r>
            <a:r>
              <a:rPr lang="en-US" sz="3200" kern="0" dirty="0">
                <a:ea typeface="+mj-ea"/>
                <a:cs typeface="Times New Roman" pitchFamily="18" charset="0"/>
              </a:rPr>
              <a:t>1,35</a:t>
            </a:r>
          </a:p>
        </p:txBody>
      </p:sp>
      <p:sp>
        <p:nvSpPr>
          <p:cNvPr id="26" name="Rectangle 2"/>
          <p:cNvSpPr txBox="1">
            <a:spLocks noChangeArrowheads="1"/>
          </p:cNvSpPr>
          <p:nvPr/>
        </p:nvSpPr>
        <p:spPr bwMode="auto">
          <a:xfrm>
            <a:off x="2987040" y="3611880"/>
            <a:ext cx="152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3200" kern="0" dirty="0">
                <a:latin typeface="Vni-NBKQ1" pitchFamily="2" charset="0"/>
                <a:ea typeface="+mj-ea"/>
                <a:cs typeface="+mj-cs"/>
              </a:rPr>
              <a:t> =</a:t>
            </a:r>
            <a:r>
              <a:rPr lang="en-US" sz="3200" kern="0" dirty="0">
                <a:ea typeface="+mj-ea"/>
                <a:cs typeface="Times New Roman" pitchFamily="18" charset="0"/>
              </a:rPr>
              <a:t> </a:t>
            </a:r>
            <a:r>
              <a:rPr lang="en-US" sz="3200" kern="0" dirty="0">
                <a:solidFill>
                  <a:srgbClr val="FF0000"/>
                </a:solidFill>
                <a:ea typeface="+mj-ea"/>
                <a:cs typeface="Times New Roman" pitchFamily="18" charset="0"/>
              </a:rPr>
              <a:t>30%</a:t>
            </a:r>
          </a:p>
        </p:txBody>
      </p:sp>
      <p:sp>
        <p:nvSpPr>
          <p:cNvPr id="28" name="Rectangle 2"/>
          <p:cNvSpPr txBox="1">
            <a:spLocks noChangeArrowheads="1"/>
          </p:cNvSpPr>
          <p:nvPr/>
        </p:nvSpPr>
        <p:spPr bwMode="auto">
          <a:xfrm>
            <a:off x="2392680" y="4175760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3200" kern="0" dirty="0">
                <a:latin typeface="Vni-NBKQ1" pitchFamily="2" charset="0"/>
                <a:ea typeface="+mj-ea"/>
                <a:cs typeface="+mj-cs"/>
              </a:rPr>
              <a:t> </a:t>
            </a:r>
            <a:r>
              <a:rPr lang="en-US" sz="3200" kern="0" dirty="0">
                <a:ea typeface="+mj-ea"/>
                <a:cs typeface="Times New Roman" pitchFamily="18" charset="0"/>
              </a:rPr>
              <a:t>0,234</a:t>
            </a:r>
          </a:p>
        </p:txBody>
      </p:sp>
      <p:sp>
        <p:nvSpPr>
          <p:cNvPr id="29" name="Rectangle 2"/>
          <p:cNvSpPr txBox="1">
            <a:spLocks noChangeArrowheads="1"/>
          </p:cNvSpPr>
          <p:nvPr/>
        </p:nvSpPr>
        <p:spPr bwMode="auto">
          <a:xfrm>
            <a:off x="3276600" y="4678680"/>
            <a:ext cx="175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3200" kern="0" dirty="0">
                <a:latin typeface="Vni-NBKQ1" pitchFamily="2" charset="0"/>
                <a:ea typeface="+mj-ea"/>
                <a:cs typeface="+mj-cs"/>
              </a:rPr>
              <a:t>= </a:t>
            </a:r>
            <a:r>
              <a:rPr lang="en-US" sz="3200" kern="0" dirty="0">
                <a:solidFill>
                  <a:srgbClr val="FF0000"/>
                </a:solidFill>
                <a:ea typeface="+mj-ea"/>
                <a:cs typeface="Times New Roman" pitchFamily="18" charset="0"/>
              </a:rPr>
              <a:t>135% </a:t>
            </a:r>
          </a:p>
        </p:txBody>
      </p:sp>
      <p:sp>
        <p:nvSpPr>
          <p:cNvPr id="30" name="Rectangle 29"/>
          <p:cNvSpPr/>
          <p:nvPr/>
        </p:nvSpPr>
        <p:spPr>
          <a:xfrm>
            <a:off x="1082040" y="1356360"/>
            <a:ext cx="24536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 smtClean="0">
                <a:ln w="11430"/>
                <a:latin typeface="Cambria" pitchFamily="18" charset="0"/>
                <a:cs typeface="Arial" pitchFamily="34" charset="0"/>
              </a:rPr>
              <a:t>LUYỆN </a:t>
            </a:r>
            <a:r>
              <a:rPr lang="en-US" sz="2800" dirty="0">
                <a:ln w="11430"/>
                <a:latin typeface="Cambria" pitchFamily="18" charset="0"/>
                <a:cs typeface="Arial" pitchFamily="34" charset="0"/>
              </a:rPr>
              <a:t>TẬP</a:t>
            </a:r>
          </a:p>
        </p:txBody>
      </p:sp>
    </p:spTree>
    <p:extLst>
      <p:ext uri="{BB962C8B-B14F-4D97-AF65-F5344CB8AC3E}">
        <p14:creationId xmlns:p14="http://schemas.microsoft.com/office/powerpoint/2010/main" val="1688882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4" grpId="0"/>
      <p:bldP spid="25" grpId="0"/>
      <p:bldP spid="26" grpId="0"/>
      <p:bldP spid="28" grpId="0"/>
      <p:bldP spid="29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9"/>
          <p:cNvGrpSpPr>
            <a:grpSpLocks/>
          </p:cNvGrpSpPr>
          <p:nvPr/>
        </p:nvGrpSpPr>
        <p:grpSpPr bwMode="auto">
          <a:xfrm>
            <a:off x="0" y="0"/>
            <a:ext cx="12192000" cy="6858000"/>
            <a:chOff x="0" y="0"/>
            <a:chExt cx="9216" cy="5184"/>
          </a:xfrm>
        </p:grpSpPr>
        <p:pic>
          <p:nvPicPr>
            <p:cNvPr id="6" name="Picture 4" descr="Picture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81" cy="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5" descr="Picture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8099" y="-170"/>
              <a:ext cx="947" cy="1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6" descr="J012403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148" y="4025"/>
              <a:ext cx="1011" cy="13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7" descr="J012403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22" y="4172"/>
              <a:ext cx="1394" cy="1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7" name="Text Box 9"/>
          <p:cNvSpPr txBox="1">
            <a:spLocks noChangeArrowheads="1"/>
          </p:cNvSpPr>
          <p:nvPr/>
        </p:nvSpPr>
        <p:spPr bwMode="auto">
          <a:xfrm>
            <a:off x="430745" y="60960"/>
            <a:ext cx="11460163" cy="1424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30615" tIns="65308" rIns="130615" bIns="65308">
            <a:spAutoFit/>
          </a:bodyPr>
          <a:lstStyle>
            <a:lvl1pPr defTabSz="1306513">
              <a:spcBef>
                <a:spcPct val="20000"/>
              </a:spcBef>
              <a:buChar char="•"/>
              <a:defRPr sz="4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1062038" indent="-409575" defTabSz="1306513">
              <a:spcBef>
                <a:spcPct val="20000"/>
              </a:spcBef>
              <a:buChar char="–"/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633538" indent="-327025" defTabSz="1306513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2286000" indent="-327025" defTabSz="1306513">
              <a:spcBef>
                <a:spcPct val="20000"/>
              </a:spcBef>
              <a:buChar char="–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938463" indent="-325438" defTabSz="1306513">
              <a:spcBef>
                <a:spcPct val="20000"/>
              </a:spcBef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3395663" indent="-325438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852863" indent="-325438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310063" indent="-325438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767263" indent="-325438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800" dirty="0" err="1">
                <a:latin typeface="Times New Roman" panose="02020603050405020304" pitchFamily="18" charset="0"/>
              </a:rPr>
              <a:t>Thứ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tư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ngày</a:t>
            </a:r>
            <a:r>
              <a:rPr lang="en-US" altLang="en-US" sz="2800" dirty="0">
                <a:latin typeface="Times New Roman" panose="02020603050405020304" pitchFamily="18" charset="0"/>
              </a:rPr>
              <a:t> 20 </a:t>
            </a:r>
            <a:r>
              <a:rPr lang="en-US" altLang="en-US" sz="2800" dirty="0" err="1">
                <a:latin typeface="Times New Roman" panose="02020603050405020304" pitchFamily="18" charset="0"/>
              </a:rPr>
              <a:t>tháng</a:t>
            </a:r>
            <a:r>
              <a:rPr lang="en-US" altLang="en-US" sz="2800" dirty="0">
                <a:latin typeface="Times New Roman" panose="02020603050405020304" pitchFamily="18" charset="0"/>
              </a:rPr>
              <a:t> 12 </a:t>
            </a:r>
            <a:r>
              <a:rPr lang="en-US" altLang="en-US" sz="2800" dirty="0" err="1">
                <a:latin typeface="Times New Roman" panose="02020603050405020304" pitchFamily="18" charset="0"/>
              </a:rPr>
              <a:t>năm</a:t>
            </a:r>
            <a:r>
              <a:rPr lang="en-US" altLang="en-US" sz="2800" dirty="0">
                <a:latin typeface="Times New Roman" panose="02020603050405020304" pitchFamily="18" charset="0"/>
              </a:rPr>
              <a:t> 2017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 dirty="0" err="1">
                <a:latin typeface="Times New Roman" panose="02020603050405020304" pitchFamily="18" charset="0"/>
              </a:rPr>
              <a:t>Toán</a:t>
            </a:r>
            <a:endParaRPr lang="en-US" altLang="en-US" sz="2800" dirty="0"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Giải</a:t>
            </a:r>
            <a:r>
              <a:rPr lang="en-US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toán</a:t>
            </a:r>
            <a:r>
              <a:rPr lang="en-US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về</a:t>
            </a:r>
            <a:r>
              <a:rPr lang="en-US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tỉ</a:t>
            </a:r>
            <a:r>
              <a:rPr lang="en-US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số</a:t>
            </a:r>
            <a:r>
              <a:rPr lang="en-US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phần</a:t>
            </a:r>
            <a:r>
              <a:rPr lang="en-US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trăm</a:t>
            </a:r>
            <a:endParaRPr lang="en-US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8" name="Text Box 8"/>
          <p:cNvSpPr txBox="1">
            <a:spLocks noChangeArrowheads="1"/>
          </p:cNvSpPr>
          <p:nvPr/>
        </p:nvSpPr>
        <p:spPr bwMode="auto">
          <a:xfrm>
            <a:off x="487680" y="1813560"/>
            <a:ext cx="9753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200" dirty="0" err="1">
                <a:latin typeface=".VnTime" pitchFamily="34" charset="0"/>
              </a:rPr>
              <a:t>Bµi</a:t>
            </a:r>
            <a:r>
              <a:rPr lang="en-US" sz="3200" dirty="0">
                <a:latin typeface=".VnTime" pitchFamily="34" charset="0"/>
              </a:rPr>
              <a:t> 2: </a:t>
            </a:r>
            <a:r>
              <a:rPr lang="en-US" sz="3200" dirty="0" err="1">
                <a:latin typeface=".VnTime" pitchFamily="34" charset="0"/>
              </a:rPr>
              <a:t>TÝnh</a:t>
            </a:r>
            <a:r>
              <a:rPr lang="en-US" sz="3200" dirty="0">
                <a:latin typeface=".VnTime" pitchFamily="34" charset="0"/>
              </a:rPr>
              <a:t> </a:t>
            </a:r>
            <a:r>
              <a:rPr lang="en-US" sz="3200" dirty="0" err="1">
                <a:latin typeface=".VnTime" pitchFamily="34" charset="0"/>
              </a:rPr>
              <a:t>tØ</a:t>
            </a:r>
            <a:r>
              <a:rPr lang="en-US" sz="3200" dirty="0">
                <a:latin typeface=".VnTime" pitchFamily="34" charset="0"/>
              </a:rPr>
              <a:t> </a:t>
            </a:r>
            <a:r>
              <a:rPr lang="en-US" sz="3200" dirty="0" err="1">
                <a:latin typeface=".VnTime" pitchFamily="34" charset="0"/>
              </a:rPr>
              <a:t>sè</a:t>
            </a:r>
            <a:r>
              <a:rPr lang="en-US" sz="3200" dirty="0">
                <a:latin typeface=".VnTime" pitchFamily="34" charset="0"/>
              </a:rPr>
              <a:t> </a:t>
            </a:r>
            <a:r>
              <a:rPr lang="en-US" sz="3200" dirty="0" err="1">
                <a:latin typeface=".VnTime" pitchFamily="34" charset="0"/>
              </a:rPr>
              <a:t>phÇn</a:t>
            </a:r>
            <a:r>
              <a:rPr lang="en-US" sz="3200" dirty="0">
                <a:latin typeface=".VnTime" pitchFamily="34" charset="0"/>
              </a:rPr>
              <a:t> </a:t>
            </a:r>
            <a:r>
              <a:rPr lang="en-US" sz="3200" dirty="0" err="1">
                <a:latin typeface=".VnTime" pitchFamily="34" charset="0"/>
              </a:rPr>
              <a:t>tr¨m</a:t>
            </a:r>
            <a:r>
              <a:rPr lang="en-US" sz="3200" dirty="0">
                <a:latin typeface=".VnTime" pitchFamily="34" charset="0"/>
              </a:rPr>
              <a:t> </a:t>
            </a:r>
            <a:r>
              <a:rPr lang="en-US" sz="3200" dirty="0" err="1">
                <a:latin typeface=".VnTime" pitchFamily="34" charset="0"/>
              </a:rPr>
              <a:t>cña</a:t>
            </a:r>
            <a:r>
              <a:rPr lang="en-US" sz="3200" dirty="0">
                <a:latin typeface=".VnTime" pitchFamily="34" charset="0"/>
              </a:rPr>
              <a:t> </a:t>
            </a:r>
            <a:r>
              <a:rPr lang="en-US" sz="3200" dirty="0" err="1">
                <a:latin typeface=".VnTime" pitchFamily="34" charset="0"/>
              </a:rPr>
              <a:t>hai</a:t>
            </a:r>
            <a:r>
              <a:rPr lang="en-US" sz="3200" dirty="0">
                <a:latin typeface=".VnTime" pitchFamily="34" charset="0"/>
              </a:rPr>
              <a:t> </a:t>
            </a:r>
            <a:r>
              <a:rPr lang="en-US" sz="3200" dirty="0" err="1">
                <a:latin typeface=".VnTime" pitchFamily="34" charset="0"/>
              </a:rPr>
              <a:t>sè</a:t>
            </a:r>
            <a:r>
              <a:rPr lang="en-US" sz="3200" dirty="0">
                <a:latin typeface=".VnTime" pitchFamily="34" charset="0"/>
              </a:rPr>
              <a:t> (</a:t>
            </a:r>
            <a:r>
              <a:rPr lang="en-US" sz="3200" dirty="0" err="1">
                <a:latin typeface=".VnTime" pitchFamily="34" charset="0"/>
              </a:rPr>
              <a:t>theo</a:t>
            </a:r>
            <a:r>
              <a:rPr lang="en-US" sz="3200" dirty="0">
                <a:latin typeface=".VnTime" pitchFamily="34" charset="0"/>
              </a:rPr>
              <a:t> </a:t>
            </a:r>
            <a:r>
              <a:rPr lang="en-US" sz="3200" dirty="0" err="1">
                <a:latin typeface=".VnTime" pitchFamily="34" charset="0"/>
              </a:rPr>
              <a:t>mÉu</a:t>
            </a:r>
            <a:r>
              <a:rPr lang="en-US" sz="3200" dirty="0">
                <a:latin typeface=".VnTime" pitchFamily="34" charset="0"/>
              </a:rPr>
              <a:t>) :</a:t>
            </a:r>
          </a:p>
        </p:txBody>
      </p:sp>
      <p:sp>
        <p:nvSpPr>
          <p:cNvPr id="29" name="Text Box 9"/>
          <p:cNvSpPr txBox="1">
            <a:spLocks noChangeArrowheads="1"/>
          </p:cNvSpPr>
          <p:nvPr/>
        </p:nvSpPr>
        <p:spPr bwMode="auto">
          <a:xfrm>
            <a:off x="472440" y="2301240"/>
            <a:ext cx="9753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eaLnBrk="0" hangingPunct="0">
              <a:spcBef>
                <a:spcPct val="50000"/>
              </a:spcBef>
              <a:buFontTx/>
              <a:buAutoNum type="alphaLcParenR"/>
            </a:pPr>
            <a:r>
              <a:rPr lang="en-US" sz="3200" dirty="0" smtClean="0">
                <a:latin typeface=".VnTime" pitchFamily="34" charset="0"/>
              </a:rPr>
              <a:t> 19 </a:t>
            </a:r>
            <a:r>
              <a:rPr lang="en-US" sz="3200" dirty="0">
                <a:latin typeface=".VnTime" pitchFamily="34" charset="0"/>
              </a:rPr>
              <a:t>vµ 30 ;        b)  45 </a:t>
            </a:r>
            <a:r>
              <a:rPr lang="en-US" sz="3200" dirty="0" err="1">
                <a:latin typeface=".VnTime" pitchFamily="34" charset="0"/>
              </a:rPr>
              <a:t>và</a:t>
            </a:r>
            <a:r>
              <a:rPr lang="en-US" sz="3200" dirty="0">
                <a:latin typeface=".VnTime" pitchFamily="34" charset="0"/>
              </a:rPr>
              <a:t> 61;           c) 1,2  vµ 26.        </a:t>
            </a:r>
          </a:p>
        </p:txBody>
      </p:sp>
      <p:sp>
        <p:nvSpPr>
          <p:cNvPr id="30" name="Text Box 10"/>
          <p:cNvSpPr txBox="1">
            <a:spLocks noChangeArrowheads="1"/>
          </p:cNvSpPr>
          <p:nvPr/>
        </p:nvSpPr>
        <p:spPr bwMode="auto">
          <a:xfrm>
            <a:off x="441960" y="2819400"/>
            <a:ext cx="8447314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200" b="1" dirty="0" err="1" smtClean="0">
                <a:solidFill>
                  <a:srgbClr val="0066FF"/>
                </a:solidFill>
                <a:latin typeface=".VnTime" pitchFamily="34" charset="0"/>
              </a:rPr>
              <a:t>MÉu</a:t>
            </a:r>
            <a:r>
              <a:rPr lang="en-US" sz="3200" b="1" dirty="0" smtClean="0">
                <a:solidFill>
                  <a:srgbClr val="0066FF"/>
                </a:solidFill>
                <a:latin typeface=".VnTime" pitchFamily="34" charset="0"/>
              </a:rPr>
              <a:t>:  19 : 30 = 0,6333 </a:t>
            </a:r>
            <a:r>
              <a:rPr lang="en-US" sz="3200" b="1" dirty="0">
                <a:solidFill>
                  <a:srgbClr val="0066FF"/>
                </a:solidFill>
                <a:latin typeface=".VnTime" pitchFamily="34" charset="0"/>
              </a:rPr>
              <a:t>… =  63,33 %</a:t>
            </a:r>
          </a:p>
        </p:txBody>
      </p:sp>
      <p:sp>
        <p:nvSpPr>
          <p:cNvPr id="51" name="Text Box 8"/>
          <p:cNvSpPr txBox="1">
            <a:spLocks noChangeArrowheads="1"/>
          </p:cNvSpPr>
          <p:nvPr/>
        </p:nvSpPr>
        <p:spPr bwMode="auto">
          <a:xfrm>
            <a:off x="411480" y="3307080"/>
            <a:ext cx="1144524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sz="3200" b="1" dirty="0" err="1">
                <a:latin typeface=".VnTime" pitchFamily="34" charset="0"/>
              </a:rPr>
              <a:t>Chó</a:t>
            </a:r>
            <a:r>
              <a:rPr lang="en-US" sz="3200" b="1" dirty="0">
                <a:latin typeface=".VnTime" pitchFamily="34" charset="0"/>
              </a:rPr>
              <a:t> ý</a:t>
            </a:r>
            <a:r>
              <a:rPr lang="en-US" sz="3200" dirty="0">
                <a:latin typeface=".VnTime" pitchFamily="34" charset="0"/>
              </a:rPr>
              <a:t>: </a:t>
            </a:r>
            <a:r>
              <a:rPr lang="en-US" sz="3200" dirty="0" err="1">
                <a:latin typeface=".VnTime" pitchFamily="34" charset="0"/>
              </a:rPr>
              <a:t>NÕu</a:t>
            </a:r>
            <a:r>
              <a:rPr lang="en-US" sz="3200" dirty="0">
                <a:latin typeface=".VnTime" pitchFamily="34" charset="0"/>
              </a:rPr>
              <a:t> </a:t>
            </a:r>
            <a:r>
              <a:rPr lang="en-US" sz="3200" dirty="0" err="1">
                <a:latin typeface=".VnTime" pitchFamily="34" charset="0"/>
              </a:rPr>
              <a:t>phÇn</a:t>
            </a:r>
            <a:r>
              <a:rPr lang="en-US" sz="3200" dirty="0">
                <a:latin typeface=".VnTime" pitchFamily="34" charset="0"/>
              </a:rPr>
              <a:t> </a:t>
            </a:r>
            <a:r>
              <a:rPr lang="en-US" sz="3200" dirty="0" err="1">
                <a:latin typeface=".VnTime" pitchFamily="34" charset="0"/>
              </a:rPr>
              <a:t>thËp</a:t>
            </a:r>
            <a:r>
              <a:rPr lang="en-US" sz="3200" dirty="0">
                <a:latin typeface=".VnTime" pitchFamily="34" charset="0"/>
              </a:rPr>
              <a:t> </a:t>
            </a:r>
            <a:r>
              <a:rPr lang="en-US" sz="3200" dirty="0" err="1">
                <a:latin typeface=".VnTime" pitchFamily="34" charset="0"/>
              </a:rPr>
              <a:t>ph©n</a:t>
            </a:r>
            <a:r>
              <a:rPr lang="en-US" sz="3200" dirty="0">
                <a:latin typeface=".VnTime" pitchFamily="34" charset="0"/>
              </a:rPr>
              <a:t> </a:t>
            </a:r>
            <a:r>
              <a:rPr lang="en-US" sz="3200" dirty="0" err="1">
                <a:latin typeface=".VnTime" pitchFamily="34" charset="0"/>
              </a:rPr>
              <a:t>cña</a:t>
            </a:r>
            <a:r>
              <a:rPr lang="en-US" sz="3200" dirty="0">
                <a:latin typeface=".VnTime" pitchFamily="34" charset="0"/>
              </a:rPr>
              <a:t> </a:t>
            </a:r>
            <a:r>
              <a:rPr lang="en-US" sz="3200" dirty="0" err="1">
                <a:latin typeface=".VnTime" pitchFamily="34" charset="0"/>
              </a:rPr>
              <a:t>th­¬ng</a:t>
            </a:r>
            <a:r>
              <a:rPr lang="en-US" sz="3200" dirty="0">
                <a:latin typeface=".VnTime" pitchFamily="34" charset="0"/>
              </a:rPr>
              <a:t> </a:t>
            </a:r>
            <a:r>
              <a:rPr lang="en-US" sz="3200" dirty="0" err="1">
                <a:latin typeface=".VnTime" pitchFamily="34" charset="0"/>
              </a:rPr>
              <a:t>cã</a:t>
            </a:r>
            <a:r>
              <a:rPr lang="en-US" sz="3200" dirty="0">
                <a:latin typeface=".VnTime" pitchFamily="34" charset="0"/>
              </a:rPr>
              <a:t> </a:t>
            </a:r>
            <a:r>
              <a:rPr lang="en-US" sz="3200" dirty="0" err="1">
                <a:latin typeface=".VnTime" pitchFamily="34" charset="0"/>
              </a:rPr>
              <a:t>nhiÒu</a:t>
            </a:r>
            <a:r>
              <a:rPr lang="en-US" sz="3200" dirty="0">
                <a:latin typeface=".VnTime" pitchFamily="34" charset="0"/>
              </a:rPr>
              <a:t> </a:t>
            </a:r>
            <a:r>
              <a:rPr lang="en-US" sz="3200" dirty="0" err="1">
                <a:latin typeface=".VnTime" pitchFamily="34" charset="0"/>
              </a:rPr>
              <a:t>ch</a:t>
            </a:r>
            <a:r>
              <a:rPr lang="en-US" sz="3200" dirty="0">
                <a:latin typeface=".VnTime" pitchFamily="34" charset="0"/>
              </a:rPr>
              <a:t>÷ </a:t>
            </a:r>
            <a:r>
              <a:rPr lang="en-US" sz="3200" dirty="0" err="1">
                <a:latin typeface=".VnTime" pitchFamily="34" charset="0"/>
              </a:rPr>
              <a:t>sè</a:t>
            </a:r>
            <a:r>
              <a:rPr lang="en-US" sz="3200" dirty="0">
                <a:latin typeface=".VnTime" pitchFamily="34" charset="0"/>
              </a:rPr>
              <a:t> </a:t>
            </a:r>
            <a:r>
              <a:rPr lang="en-US" sz="3200" dirty="0" err="1">
                <a:latin typeface=".VnTime" pitchFamily="34" charset="0"/>
              </a:rPr>
              <a:t>th</a:t>
            </a:r>
            <a:r>
              <a:rPr lang="en-US" sz="3200" dirty="0">
                <a:latin typeface=".VnTime" pitchFamily="34" charset="0"/>
              </a:rPr>
              <a:t>× </a:t>
            </a:r>
            <a:r>
              <a:rPr lang="en-US" sz="3200" dirty="0" err="1" smtClean="0">
                <a:latin typeface=".VnTime" pitchFamily="34" charset="0"/>
              </a:rPr>
              <a:t>chØ</a:t>
            </a:r>
            <a:r>
              <a:rPr lang="en-US" sz="3200" dirty="0" smtClean="0">
                <a:latin typeface=".VnTime" pitchFamily="34" charset="0"/>
              </a:rPr>
              <a:t> </a:t>
            </a:r>
            <a:r>
              <a:rPr lang="en-US" sz="3200" dirty="0" err="1">
                <a:latin typeface=".VnTime" pitchFamily="34" charset="0"/>
              </a:rPr>
              <a:t>lÊy</a:t>
            </a:r>
            <a:r>
              <a:rPr lang="en-US" sz="3200" dirty="0">
                <a:latin typeface=".VnTime" pitchFamily="34" charset="0"/>
              </a:rPr>
              <a:t> ®</a:t>
            </a:r>
            <a:r>
              <a:rPr lang="en-US" sz="3200" dirty="0" err="1">
                <a:latin typeface=".VnTime" pitchFamily="34" charset="0"/>
              </a:rPr>
              <a:t>Õn</a:t>
            </a:r>
            <a:r>
              <a:rPr lang="en-US" sz="3200" dirty="0">
                <a:latin typeface=".VnTime" pitchFamily="34" charset="0"/>
              </a:rPr>
              <a:t> 4 </a:t>
            </a:r>
            <a:r>
              <a:rPr lang="en-US" sz="3200" dirty="0" err="1">
                <a:latin typeface=".VnTime" pitchFamily="34" charset="0"/>
              </a:rPr>
              <a:t>ch</a:t>
            </a:r>
            <a:r>
              <a:rPr lang="en-US" sz="3200" dirty="0">
                <a:latin typeface=".VnTime" pitchFamily="34" charset="0"/>
              </a:rPr>
              <a:t>÷ </a:t>
            </a:r>
            <a:r>
              <a:rPr lang="en-US" sz="3200" dirty="0" err="1">
                <a:latin typeface=".VnTime" pitchFamily="34" charset="0"/>
              </a:rPr>
              <a:t>sè</a:t>
            </a:r>
            <a:endParaRPr lang="en-US" sz="3200" dirty="0">
              <a:latin typeface=".VnTime" pitchFamily="34" charset="0"/>
            </a:endParaRPr>
          </a:p>
        </p:txBody>
      </p:sp>
      <p:sp>
        <p:nvSpPr>
          <p:cNvPr id="52" name="Text Box 9"/>
          <p:cNvSpPr txBox="1">
            <a:spLocks noChangeArrowheads="1"/>
          </p:cNvSpPr>
          <p:nvPr/>
        </p:nvSpPr>
        <p:spPr bwMode="auto">
          <a:xfrm>
            <a:off x="457200" y="4343400"/>
            <a:ext cx="3048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0" hangingPunct="0">
              <a:spcBef>
                <a:spcPct val="50000"/>
              </a:spcBef>
            </a:pPr>
            <a:r>
              <a:rPr lang="en-US" sz="3200" dirty="0">
                <a:latin typeface=".VnTime" pitchFamily="34" charset="0"/>
              </a:rPr>
              <a:t>b)  45 </a:t>
            </a:r>
            <a:r>
              <a:rPr lang="en-US" sz="3200" dirty="0" err="1">
                <a:latin typeface=".VnTime" pitchFamily="34" charset="0"/>
              </a:rPr>
              <a:t>và</a:t>
            </a:r>
            <a:r>
              <a:rPr lang="en-US" sz="3200" dirty="0">
                <a:latin typeface=".VnTime" pitchFamily="34" charset="0"/>
              </a:rPr>
              <a:t> 61        </a:t>
            </a:r>
          </a:p>
        </p:txBody>
      </p:sp>
      <p:sp>
        <p:nvSpPr>
          <p:cNvPr id="53" name="Text Box 9"/>
          <p:cNvSpPr txBox="1">
            <a:spLocks noChangeArrowheads="1"/>
          </p:cNvSpPr>
          <p:nvPr/>
        </p:nvSpPr>
        <p:spPr bwMode="auto">
          <a:xfrm>
            <a:off x="548640" y="4831080"/>
            <a:ext cx="539496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eaLnBrk="0" hangingPunct="0">
              <a:spcBef>
                <a:spcPct val="50000"/>
              </a:spcBef>
            </a:pPr>
            <a:r>
              <a:rPr lang="en-US" sz="3200" dirty="0">
                <a:latin typeface=".VnTime" pitchFamily="34" charset="0"/>
              </a:rPr>
              <a:t>    45 : 61= 0,7377… = </a:t>
            </a:r>
            <a:r>
              <a:rPr lang="en-US" sz="3200" dirty="0">
                <a:solidFill>
                  <a:srgbClr val="FF0000"/>
                </a:solidFill>
                <a:latin typeface=".VnTime" pitchFamily="34" charset="0"/>
              </a:rPr>
              <a:t>73,77</a:t>
            </a:r>
            <a:r>
              <a:rPr lang="en-US" sz="3200" dirty="0" smtClean="0">
                <a:solidFill>
                  <a:srgbClr val="FF0000"/>
                </a:solidFill>
                <a:latin typeface=".VnTime" pitchFamily="34" charset="0"/>
              </a:rPr>
              <a:t>%       </a:t>
            </a:r>
            <a:endParaRPr lang="en-US" sz="3200" dirty="0">
              <a:solidFill>
                <a:srgbClr val="FF0000"/>
              </a:solidFill>
              <a:latin typeface=".VnTime" pitchFamily="34" charset="0"/>
            </a:endParaRPr>
          </a:p>
        </p:txBody>
      </p:sp>
      <p:sp>
        <p:nvSpPr>
          <p:cNvPr id="54" name="Text Box 9"/>
          <p:cNvSpPr txBox="1">
            <a:spLocks noChangeArrowheads="1"/>
          </p:cNvSpPr>
          <p:nvPr/>
        </p:nvSpPr>
        <p:spPr bwMode="auto">
          <a:xfrm>
            <a:off x="6416040" y="4343400"/>
            <a:ext cx="3048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0" hangingPunct="0">
              <a:spcBef>
                <a:spcPct val="50000"/>
              </a:spcBef>
            </a:pPr>
            <a:r>
              <a:rPr lang="en-US" sz="3200" dirty="0">
                <a:latin typeface=".VnTime" pitchFamily="34" charset="0"/>
              </a:rPr>
              <a:t>c) 1,2 : 26         </a:t>
            </a:r>
          </a:p>
        </p:txBody>
      </p:sp>
      <p:sp>
        <p:nvSpPr>
          <p:cNvPr id="55" name="Text Box 9"/>
          <p:cNvSpPr txBox="1">
            <a:spLocks noChangeArrowheads="1"/>
          </p:cNvSpPr>
          <p:nvPr/>
        </p:nvSpPr>
        <p:spPr bwMode="auto">
          <a:xfrm>
            <a:off x="6720840" y="4846320"/>
            <a:ext cx="521208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eaLnBrk="0" hangingPunct="0">
              <a:spcBef>
                <a:spcPct val="50000"/>
              </a:spcBef>
            </a:pPr>
            <a:r>
              <a:rPr lang="en-US" sz="3200" dirty="0">
                <a:latin typeface=".VnTime" pitchFamily="34" charset="0"/>
              </a:rPr>
              <a:t> 1,2 : 26 = 0, 0461…= </a:t>
            </a:r>
            <a:r>
              <a:rPr lang="en-US" sz="3200" dirty="0" smtClean="0">
                <a:solidFill>
                  <a:srgbClr val="FF0000"/>
                </a:solidFill>
                <a:latin typeface=".VnTime" pitchFamily="34" charset="0"/>
              </a:rPr>
              <a:t>4,61%       </a:t>
            </a:r>
            <a:endParaRPr lang="en-US" sz="3200" dirty="0">
              <a:solidFill>
                <a:srgbClr val="FF0000"/>
              </a:solidFill>
              <a:latin typeface=".VnTime" pitchFamily="34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1082040" y="1371600"/>
            <a:ext cx="24536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 smtClean="0">
                <a:ln w="11430"/>
                <a:latin typeface="Cambria" pitchFamily="18" charset="0"/>
                <a:cs typeface="Arial" pitchFamily="34" charset="0"/>
              </a:rPr>
              <a:t>LUYỆN </a:t>
            </a:r>
            <a:r>
              <a:rPr lang="en-US" sz="2800" dirty="0">
                <a:ln w="11430"/>
                <a:latin typeface="Cambria" pitchFamily="18" charset="0"/>
                <a:cs typeface="Arial" pitchFamily="34" charset="0"/>
              </a:rPr>
              <a:t>TẬP</a:t>
            </a:r>
          </a:p>
        </p:txBody>
      </p:sp>
    </p:spTree>
    <p:extLst>
      <p:ext uri="{BB962C8B-B14F-4D97-AF65-F5344CB8AC3E}">
        <p14:creationId xmlns:p14="http://schemas.microsoft.com/office/powerpoint/2010/main" val="3555880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51" grpId="0"/>
      <p:bldP spid="52" grpId="0"/>
      <p:bldP spid="53" grpId="0"/>
      <p:bldP spid="54" grpId="0"/>
      <p:bldP spid="5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9"/>
          <p:cNvGrpSpPr>
            <a:grpSpLocks/>
          </p:cNvGrpSpPr>
          <p:nvPr/>
        </p:nvGrpSpPr>
        <p:grpSpPr bwMode="auto">
          <a:xfrm>
            <a:off x="0" y="0"/>
            <a:ext cx="12192000" cy="6858000"/>
            <a:chOff x="0" y="0"/>
            <a:chExt cx="9216" cy="5184"/>
          </a:xfrm>
        </p:grpSpPr>
        <p:pic>
          <p:nvPicPr>
            <p:cNvPr id="6" name="Picture 4" descr="Picture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81" cy="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5" descr="Picture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8099" y="-170"/>
              <a:ext cx="947" cy="1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6" descr="J012403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148" y="4025"/>
              <a:ext cx="1011" cy="13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7" descr="J012403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22" y="4172"/>
              <a:ext cx="1394" cy="1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7" name="Rectangle 26"/>
          <p:cNvSpPr/>
          <p:nvPr/>
        </p:nvSpPr>
        <p:spPr>
          <a:xfrm>
            <a:off x="1082040" y="1371600"/>
            <a:ext cx="24536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 smtClean="0">
                <a:ln w="11430"/>
                <a:latin typeface="Cambria" pitchFamily="18" charset="0"/>
                <a:cs typeface="Arial" pitchFamily="34" charset="0"/>
              </a:rPr>
              <a:t>LUYỆN </a:t>
            </a:r>
            <a:r>
              <a:rPr lang="en-US" sz="2800" dirty="0">
                <a:ln w="11430"/>
                <a:latin typeface="Cambria" pitchFamily="18" charset="0"/>
                <a:cs typeface="Arial" pitchFamily="34" charset="0"/>
              </a:rPr>
              <a:t>TẬP</a:t>
            </a:r>
          </a:p>
        </p:txBody>
      </p:sp>
      <p:sp>
        <p:nvSpPr>
          <p:cNvPr id="24" name="Text Box 9"/>
          <p:cNvSpPr txBox="1">
            <a:spLocks noChangeArrowheads="1"/>
          </p:cNvSpPr>
          <p:nvPr/>
        </p:nvSpPr>
        <p:spPr bwMode="auto">
          <a:xfrm>
            <a:off x="430745" y="60960"/>
            <a:ext cx="11460163" cy="1424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30615" tIns="65308" rIns="130615" bIns="65308">
            <a:spAutoFit/>
          </a:bodyPr>
          <a:lstStyle>
            <a:lvl1pPr defTabSz="1306513">
              <a:spcBef>
                <a:spcPct val="20000"/>
              </a:spcBef>
              <a:buChar char="•"/>
              <a:defRPr sz="4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1062038" indent="-409575" defTabSz="1306513">
              <a:spcBef>
                <a:spcPct val="20000"/>
              </a:spcBef>
              <a:buChar char="–"/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633538" indent="-327025" defTabSz="1306513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2286000" indent="-327025" defTabSz="1306513">
              <a:spcBef>
                <a:spcPct val="20000"/>
              </a:spcBef>
              <a:buChar char="–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938463" indent="-325438" defTabSz="1306513">
              <a:spcBef>
                <a:spcPct val="20000"/>
              </a:spcBef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3395663" indent="-325438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852863" indent="-325438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310063" indent="-325438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767263" indent="-325438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800" dirty="0" err="1">
                <a:latin typeface="Times New Roman" panose="02020603050405020304" pitchFamily="18" charset="0"/>
              </a:rPr>
              <a:t>Thứ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tư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ngày</a:t>
            </a:r>
            <a:r>
              <a:rPr lang="en-US" altLang="en-US" sz="2800" dirty="0">
                <a:latin typeface="Times New Roman" panose="02020603050405020304" pitchFamily="18" charset="0"/>
              </a:rPr>
              <a:t> 20 </a:t>
            </a:r>
            <a:r>
              <a:rPr lang="en-US" altLang="en-US" sz="2800" dirty="0" err="1">
                <a:latin typeface="Times New Roman" panose="02020603050405020304" pitchFamily="18" charset="0"/>
              </a:rPr>
              <a:t>tháng</a:t>
            </a:r>
            <a:r>
              <a:rPr lang="en-US" altLang="en-US" sz="2800" dirty="0">
                <a:latin typeface="Times New Roman" panose="02020603050405020304" pitchFamily="18" charset="0"/>
              </a:rPr>
              <a:t> 12 </a:t>
            </a:r>
            <a:r>
              <a:rPr lang="en-US" altLang="en-US" sz="2800" dirty="0" err="1">
                <a:latin typeface="Times New Roman" panose="02020603050405020304" pitchFamily="18" charset="0"/>
              </a:rPr>
              <a:t>năm</a:t>
            </a:r>
            <a:r>
              <a:rPr lang="en-US" altLang="en-US" sz="2800" dirty="0">
                <a:latin typeface="Times New Roman" panose="02020603050405020304" pitchFamily="18" charset="0"/>
              </a:rPr>
              <a:t> 2017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 dirty="0" err="1">
                <a:latin typeface="Times New Roman" panose="02020603050405020304" pitchFamily="18" charset="0"/>
              </a:rPr>
              <a:t>Toán</a:t>
            </a:r>
            <a:endParaRPr lang="en-US" altLang="en-US" sz="2800" dirty="0"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Giải</a:t>
            </a:r>
            <a:r>
              <a:rPr lang="en-US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toán</a:t>
            </a:r>
            <a:r>
              <a:rPr lang="en-US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về</a:t>
            </a:r>
            <a:r>
              <a:rPr lang="en-US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tỉ</a:t>
            </a:r>
            <a:r>
              <a:rPr lang="en-US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số</a:t>
            </a:r>
            <a:r>
              <a:rPr lang="en-US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phần</a:t>
            </a:r>
            <a:r>
              <a:rPr lang="en-US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trăm</a:t>
            </a:r>
            <a:endParaRPr lang="en-US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" name="Text Box 8"/>
          <p:cNvSpPr txBox="1">
            <a:spLocks noChangeArrowheads="1"/>
          </p:cNvSpPr>
          <p:nvPr/>
        </p:nvSpPr>
        <p:spPr bwMode="auto">
          <a:xfrm>
            <a:off x="426720" y="1813560"/>
            <a:ext cx="1168908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200" dirty="0" err="1">
                <a:latin typeface=".VnTime" pitchFamily="34" charset="0"/>
              </a:rPr>
              <a:t>Bµi</a:t>
            </a:r>
            <a:r>
              <a:rPr lang="en-US" sz="3200" dirty="0">
                <a:latin typeface=".VnTime" pitchFamily="34" charset="0"/>
              </a:rPr>
              <a:t> </a:t>
            </a:r>
            <a:r>
              <a:rPr lang="en-US" sz="3200" dirty="0" smtClean="0">
                <a:latin typeface=".VnTime" pitchFamily="34" charset="0"/>
              </a:rPr>
              <a:t>3: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25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13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nữ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nữ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chiếm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bao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nhiêu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trăm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3200" dirty="0">
              <a:latin typeface=".VnTime" pitchFamily="34" charset="0"/>
            </a:endParaRPr>
          </a:p>
        </p:txBody>
      </p:sp>
      <p:sp>
        <p:nvSpPr>
          <p:cNvPr id="26" name="Text Box 42"/>
          <p:cNvSpPr txBox="1">
            <a:spLocks noChangeArrowheads="1"/>
          </p:cNvSpPr>
          <p:nvPr/>
        </p:nvSpPr>
        <p:spPr bwMode="auto">
          <a:xfrm>
            <a:off x="1203960" y="2758440"/>
            <a:ext cx="1871926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200" dirty="0" err="1">
                <a:latin typeface=".VnTime" pitchFamily="34" charset="0"/>
              </a:rPr>
              <a:t>Tãm</a:t>
            </a:r>
            <a:r>
              <a:rPr lang="en-US" sz="3200" dirty="0">
                <a:latin typeface=".VnTime" pitchFamily="34" charset="0"/>
              </a:rPr>
              <a:t> t¾t: </a:t>
            </a:r>
          </a:p>
        </p:txBody>
      </p:sp>
      <p:sp>
        <p:nvSpPr>
          <p:cNvPr id="30" name="Text Box 43"/>
          <p:cNvSpPr txBox="1">
            <a:spLocks noChangeArrowheads="1"/>
          </p:cNvSpPr>
          <p:nvPr/>
        </p:nvSpPr>
        <p:spPr bwMode="auto">
          <a:xfrm>
            <a:off x="350520" y="3383280"/>
            <a:ext cx="417576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3200" dirty="0" smtClean="0">
                <a:latin typeface=".VnTime" pitchFamily="34" charset="0"/>
              </a:rPr>
              <a:t> </a:t>
            </a:r>
            <a:r>
              <a:rPr lang="en-US" sz="3200" dirty="0">
                <a:latin typeface=".VnTime" pitchFamily="34" charset="0"/>
              </a:rPr>
              <a:t>: 25 </a:t>
            </a:r>
            <a:r>
              <a:rPr lang="en-US" sz="3200" dirty="0" smtClean="0">
                <a:latin typeface=".VnTime" pitchFamily="34" charset="0"/>
              </a:rPr>
              <a:t>HS</a:t>
            </a:r>
            <a:endParaRPr lang="en-US" sz="3200" dirty="0">
              <a:latin typeface=".VnTime" pitchFamily="34" charset="0"/>
            </a:endParaRPr>
          </a:p>
          <a:p>
            <a:pPr eaLnBrk="0" hangingPunct="0"/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n</a:t>
            </a:r>
            <a:r>
              <a:rPr lang="en-US" sz="3200" dirty="0" smtClean="0">
                <a:latin typeface=".VnTime" pitchFamily="34" charset="0"/>
              </a:rPr>
              <a:t>÷ </a:t>
            </a:r>
            <a:r>
              <a:rPr lang="en-US" sz="3200" dirty="0">
                <a:latin typeface=".VnTime" pitchFamily="34" charset="0"/>
              </a:rPr>
              <a:t>: </a:t>
            </a:r>
            <a:r>
              <a:rPr lang="en-US" sz="3200" dirty="0" smtClean="0">
                <a:latin typeface=".VnTime" pitchFamily="34" charset="0"/>
              </a:rPr>
              <a:t>      13 HS</a:t>
            </a:r>
            <a:endParaRPr lang="en-US" sz="3200" dirty="0">
              <a:latin typeface=".VnTime" pitchFamily="34" charset="0"/>
            </a:endParaRPr>
          </a:p>
        </p:txBody>
      </p:sp>
      <p:sp>
        <p:nvSpPr>
          <p:cNvPr id="44" name="Text Box 70"/>
          <p:cNvSpPr txBox="1">
            <a:spLocks noChangeArrowheads="1"/>
          </p:cNvSpPr>
          <p:nvPr/>
        </p:nvSpPr>
        <p:spPr bwMode="auto">
          <a:xfrm>
            <a:off x="350519" y="4389120"/>
            <a:ext cx="531876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200" dirty="0" err="1" smtClean="0">
                <a:latin typeface=".VnTime" pitchFamily="34" charset="0"/>
              </a:rPr>
              <a:t>Häc</a:t>
            </a:r>
            <a:r>
              <a:rPr lang="en-US" sz="3200" dirty="0" smtClean="0">
                <a:latin typeface=".VnTime" pitchFamily="34" charset="0"/>
              </a:rPr>
              <a:t> </a:t>
            </a:r>
            <a:r>
              <a:rPr lang="en-US" sz="3200" dirty="0" err="1">
                <a:latin typeface=".VnTime" pitchFamily="34" charset="0"/>
              </a:rPr>
              <a:t>sinh</a:t>
            </a:r>
            <a:r>
              <a:rPr lang="en-US" sz="3200" dirty="0">
                <a:latin typeface=".VnTime" pitchFamily="34" charset="0"/>
              </a:rPr>
              <a:t> n÷ </a:t>
            </a:r>
            <a:r>
              <a:rPr lang="en-US" sz="3200" dirty="0" smtClean="0">
                <a:latin typeface=".VnTime" pitchFamily="34" charset="0"/>
              </a:rPr>
              <a:t>… ?% HS c</a:t>
            </a:r>
            <a:r>
              <a:rPr lang="en-US" sz="3200" dirty="0">
                <a:latin typeface=".VnTime" pitchFamily="34" charset="0"/>
              </a:rPr>
              <a:t>¶ </a:t>
            </a:r>
            <a:r>
              <a:rPr lang="en-US" sz="3200" dirty="0" err="1" smtClean="0">
                <a:latin typeface=".VnTime" pitchFamily="34" charset="0"/>
              </a:rPr>
              <a:t>líp</a:t>
            </a:r>
            <a:endParaRPr lang="en-US" sz="3200" dirty="0">
              <a:latin typeface=".VnTime" pitchFamily="34" charset="0"/>
            </a:endParaRPr>
          </a:p>
        </p:txBody>
      </p:sp>
      <p:sp>
        <p:nvSpPr>
          <p:cNvPr id="45" name="Text Box 47"/>
          <p:cNvSpPr txBox="1">
            <a:spLocks noChangeArrowheads="1"/>
          </p:cNvSpPr>
          <p:nvPr/>
        </p:nvSpPr>
        <p:spPr bwMode="auto">
          <a:xfrm>
            <a:off x="6065520" y="3261360"/>
            <a:ext cx="545592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200" dirty="0">
                <a:latin typeface=".VnTime" pitchFamily="34" charset="0"/>
              </a:rPr>
              <a:t>TØ </a:t>
            </a:r>
            <a:r>
              <a:rPr lang="en-US" sz="3200" dirty="0" err="1">
                <a:latin typeface=".VnTime" pitchFamily="34" charset="0"/>
              </a:rPr>
              <a:t>sè</a:t>
            </a:r>
            <a:r>
              <a:rPr lang="en-US" sz="3200" dirty="0">
                <a:latin typeface=".VnTime" pitchFamily="34" charset="0"/>
              </a:rPr>
              <a:t> </a:t>
            </a:r>
            <a:r>
              <a:rPr lang="en-US" sz="3200" dirty="0" err="1">
                <a:latin typeface=".VnTime" pitchFamily="34" charset="0"/>
              </a:rPr>
              <a:t>phÇn</a:t>
            </a:r>
            <a:r>
              <a:rPr lang="en-US" sz="3200" dirty="0">
                <a:latin typeface=".VnTime" pitchFamily="34" charset="0"/>
              </a:rPr>
              <a:t> </a:t>
            </a:r>
            <a:r>
              <a:rPr lang="en-US" sz="3200" dirty="0" err="1">
                <a:latin typeface=".VnTime" pitchFamily="34" charset="0"/>
              </a:rPr>
              <a:t>tr¨m</a:t>
            </a:r>
            <a:r>
              <a:rPr lang="en-US" sz="3200" dirty="0">
                <a:latin typeface=".VnTime" pitchFamily="34" charset="0"/>
              </a:rPr>
              <a:t> </a:t>
            </a:r>
            <a:r>
              <a:rPr lang="en-US" sz="3200" dirty="0" err="1">
                <a:latin typeface=".VnTime" pitchFamily="34" charset="0"/>
              </a:rPr>
              <a:t>cña</a:t>
            </a:r>
            <a:r>
              <a:rPr lang="en-US" sz="3200" dirty="0">
                <a:latin typeface=".VnTime" pitchFamily="34" charset="0"/>
              </a:rPr>
              <a:t> </a:t>
            </a:r>
            <a:r>
              <a:rPr lang="en-US" sz="3200" dirty="0" err="1">
                <a:latin typeface=".VnTime" pitchFamily="34" charset="0"/>
              </a:rPr>
              <a:t>sè</a:t>
            </a:r>
            <a:r>
              <a:rPr lang="en-US" sz="3200" dirty="0">
                <a:latin typeface=".VnTime" pitchFamily="34" charset="0"/>
              </a:rPr>
              <a:t> </a:t>
            </a:r>
            <a:r>
              <a:rPr lang="en-US" sz="3200" dirty="0" err="1">
                <a:latin typeface=".VnTime" pitchFamily="34" charset="0"/>
              </a:rPr>
              <a:t>häc</a:t>
            </a:r>
            <a:r>
              <a:rPr lang="en-US" sz="3200" dirty="0">
                <a:latin typeface=".VnTime" pitchFamily="34" charset="0"/>
              </a:rPr>
              <a:t> </a:t>
            </a:r>
            <a:r>
              <a:rPr lang="en-US" sz="3200" dirty="0" err="1">
                <a:latin typeface=".VnTime" pitchFamily="34" charset="0"/>
              </a:rPr>
              <a:t>sinh</a:t>
            </a:r>
            <a:r>
              <a:rPr lang="en-US" sz="3200" dirty="0">
                <a:latin typeface=".VnTime" pitchFamily="34" charset="0"/>
              </a:rPr>
              <a:t> n÷ vµ </a:t>
            </a:r>
            <a:r>
              <a:rPr lang="en-US" sz="3200" dirty="0" err="1">
                <a:latin typeface=".VnTime" pitchFamily="34" charset="0"/>
              </a:rPr>
              <a:t>sè</a:t>
            </a:r>
            <a:r>
              <a:rPr lang="en-US" sz="3200" dirty="0">
                <a:latin typeface=".VnTime" pitchFamily="34" charset="0"/>
              </a:rPr>
              <a:t> </a:t>
            </a:r>
            <a:r>
              <a:rPr lang="en-US" sz="3200" dirty="0" err="1">
                <a:latin typeface=".VnTime" pitchFamily="34" charset="0"/>
              </a:rPr>
              <a:t>häc</a:t>
            </a:r>
            <a:r>
              <a:rPr lang="en-US" sz="3200" dirty="0">
                <a:latin typeface=".VnTime" pitchFamily="34" charset="0"/>
              </a:rPr>
              <a:t> </a:t>
            </a:r>
            <a:r>
              <a:rPr lang="en-US" sz="3200" dirty="0" err="1">
                <a:latin typeface=".VnTime" pitchFamily="34" charset="0"/>
              </a:rPr>
              <a:t>sinh</a:t>
            </a:r>
            <a:r>
              <a:rPr lang="en-US" sz="3200" dirty="0">
                <a:latin typeface=".VnTime" pitchFamily="34" charset="0"/>
              </a:rPr>
              <a:t> c¶ </a:t>
            </a:r>
            <a:r>
              <a:rPr lang="en-US" sz="3200" dirty="0" err="1">
                <a:latin typeface=".VnTime" pitchFamily="34" charset="0"/>
              </a:rPr>
              <a:t>líp</a:t>
            </a:r>
            <a:r>
              <a:rPr lang="en-US" sz="3200" dirty="0">
                <a:latin typeface=".VnTime" pitchFamily="34" charset="0"/>
              </a:rPr>
              <a:t> lµ:</a:t>
            </a:r>
          </a:p>
        </p:txBody>
      </p:sp>
      <p:sp>
        <p:nvSpPr>
          <p:cNvPr id="46" name="Text Box 48"/>
          <p:cNvSpPr txBox="1">
            <a:spLocks noChangeArrowheads="1"/>
          </p:cNvSpPr>
          <p:nvPr/>
        </p:nvSpPr>
        <p:spPr bwMode="auto">
          <a:xfrm>
            <a:off x="6947966" y="4251960"/>
            <a:ext cx="369594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200" dirty="0">
                <a:latin typeface=".VnTime" pitchFamily="34" charset="0"/>
              </a:rPr>
              <a:t>13  :  25   = 0,52</a:t>
            </a:r>
          </a:p>
        </p:txBody>
      </p:sp>
      <p:sp>
        <p:nvSpPr>
          <p:cNvPr id="47" name="Text Box 50"/>
          <p:cNvSpPr txBox="1">
            <a:spLocks noChangeArrowheads="1"/>
          </p:cNvSpPr>
          <p:nvPr/>
        </p:nvSpPr>
        <p:spPr bwMode="auto">
          <a:xfrm>
            <a:off x="7033013" y="4709160"/>
            <a:ext cx="3343951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200" dirty="0">
                <a:latin typeface=".VnTime" pitchFamily="34" charset="0"/>
              </a:rPr>
              <a:t>0,52  = 52 % </a:t>
            </a:r>
          </a:p>
        </p:txBody>
      </p:sp>
      <p:sp>
        <p:nvSpPr>
          <p:cNvPr id="48" name="Text Box 51"/>
          <p:cNvSpPr txBox="1">
            <a:spLocks noChangeArrowheads="1"/>
          </p:cNvSpPr>
          <p:nvPr/>
        </p:nvSpPr>
        <p:spPr bwMode="auto">
          <a:xfrm>
            <a:off x="7797227" y="5196840"/>
            <a:ext cx="325595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200" dirty="0">
                <a:latin typeface=".VnTime" pitchFamily="34" charset="0"/>
              </a:rPr>
              <a:t>§¸p </a:t>
            </a:r>
            <a:r>
              <a:rPr lang="en-US" sz="3200" dirty="0" err="1">
                <a:latin typeface=".VnTime" pitchFamily="34" charset="0"/>
              </a:rPr>
              <a:t>sè</a:t>
            </a:r>
            <a:r>
              <a:rPr lang="en-US" sz="3200" dirty="0">
                <a:latin typeface=".VnTime" pitchFamily="34" charset="0"/>
              </a:rPr>
              <a:t>: 52 %</a:t>
            </a:r>
          </a:p>
        </p:txBody>
      </p:sp>
      <p:cxnSp>
        <p:nvCxnSpPr>
          <p:cNvPr id="50" name="Straight Connector 49"/>
          <p:cNvCxnSpPr/>
          <p:nvPr/>
        </p:nvCxnSpPr>
        <p:spPr>
          <a:xfrm rot="16200000" flipH="1">
            <a:off x="4465320" y="4389120"/>
            <a:ext cx="2773680" cy="3048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 Box 42"/>
          <p:cNvSpPr txBox="1">
            <a:spLocks noChangeArrowheads="1"/>
          </p:cNvSpPr>
          <p:nvPr/>
        </p:nvSpPr>
        <p:spPr bwMode="auto">
          <a:xfrm>
            <a:off x="8092440" y="2788920"/>
            <a:ext cx="1219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3200" dirty="0" smtClean="0">
                <a:latin typeface=".VnTime" pitchFamily="34" charset="0"/>
              </a:rPr>
              <a:t>: </a:t>
            </a:r>
            <a:endParaRPr lang="en-US" sz="3200" dirty="0">
              <a:latin typeface=".VnTime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945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1" dur="8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2" dur="80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80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48" grpId="0"/>
      <p:bldP spid="5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9"/>
          <p:cNvGrpSpPr>
            <a:grpSpLocks/>
          </p:cNvGrpSpPr>
          <p:nvPr/>
        </p:nvGrpSpPr>
        <p:grpSpPr bwMode="auto">
          <a:xfrm>
            <a:off x="0" y="0"/>
            <a:ext cx="12192000" cy="6858000"/>
            <a:chOff x="0" y="0"/>
            <a:chExt cx="9216" cy="5184"/>
          </a:xfrm>
        </p:grpSpPr>
        <p:pic>
          <p:nvPicPr>
            <p:cNvPr id="6" name="Picture 4" descr="Picture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81" cy="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5" descr="Picture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8099" y="-170"/>
              <a:ext cx="947" cy="1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6" descr="J012403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148" y="4025"/>
              <a:ext cx="1011" cy="13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7" descr="J012403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22" y="4172"/>
              <a:ext cx="1394" cy="1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545080" y="5100320"/>
            <a:ext cx="711708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en-US" sz="3200" dirty="0" err="1">
                <a:cs typeface="Times New Roman" pitchFamily="18" charset="0"/>
              </a:rPr>
              <a:t>Chuẩn</a:t>
            </a:r>
            <a:r>
              <a:rPr lang="en-US" altLang="en-US" sz="3200" dirty="0">
                <a:cs typeface="Times New Roman" pitchFamily="18" charset="0"/>
              </a:rPr>
              <a:t> </a:t>
            </a:r>
            <a:r>
              <a:rPr lang="en-US" altLang="en-US" sz="3200" dirty="0" err="1">
                <a:cs typeface="Times New Roman" pitchFamily="18" charset="0"/>
              </a:rPr>
              <a:t>bị</a:t>
            </a:r>
            <a:r>
              <a:rPr lang="en-US" altLang="en-US" sz="3200" dirty="0">
                <a:cs typeface="Times New Roman" pitchFamily="18" charset="0"/>
              </a:rPr>
              <a:t> </a:t>
            </a:r>
            <a:r>
              <a:rPr lang="en-US" altLang="en-US" sz="3200" dirty="0" err="1">
                <a:cs typeface="Times New Roman" pitchFamily="18" charset="0"/>
              </a:rPr>
              <a:t>bài</a:t>
            </a:r>
            <a:r>
              <a:rPr lang="en-US" altLang="en-US" sz="3200" dirty="0">
                <a:cs typeface="Times New Roman" pitchFamily="18" charset="0"/>
              </a:rPr>
              <a:t>: </a:t>
            </a:r>
            <a:r>
              <a:rPr lang="en-US" altLang="en-US" sz="3200" i="1" dirty="0" err="1" smtClean="0">
                <a:solidFill>
                  <a:srgbClr val="FF0000"/>
                </a:solidFill>
                <a:cs typeface="Times New Roman" pitchFamily="18" charset="0"/>
              </a:rPr>
              <a:t>Luyện</a:t>
            </a:r>
            <a:r>
              <a:rPr lang="en-US" altLang="en-US" sz="3200" i="1" dirty="0" smtClean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altLang="en-US" sz="3200" i="1" dirty="0" err="1" smtClean="0">
                <a:solidFill>
                  <a:srgbClr val="FF0000"/>
                </a:solidFill>
                <a:cs typeface="Times New Roman" pitchFamily="18" charset="0"/>
              </a:rPr>
              <a:t>tập</a:t>
            </a:r>
            <a:endParaRPr lang="en-US" altLang="en-US" sz="3200" dirty="0">
              <a:cs typeface="Times New Roman" pitchFamily="18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078480" y="1676400"/>
            <a:ext cx="5562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en-US" sz="3200" dirty="0">
                <a:cs typeface="Times New Roman" pitchFamily="18" charset="0"/>
              </a:rPr>
              <a:t>Ai </a:t>
            </a:r>
            <a:r>
              <a:rPr lang="en-US" altLang="en-US" sz="3200" dirty="0" err="1">
                <a:cs typeface="Times New Roman" pitchFamily="18" charset="0"/>
              </a:rPr>
              <a:t>nhanh</a:t>
            </a:r>
            <a:r>
              <a:rPr lang="en-US" altLang="en-US" sz="3200" dirty="0">
                <a:cs typeface="Times New Roman" pitchFamily="18" charset="0"/>
              </a:rPr>
              <a:t>, </a:t>
            </a:r>
            <a:r>
              <a:rPr lang="en-US" altLang="en-US" sz="3200" dirty="0" err="1">
                <a:cs typeface="Times New Roman" pitchFamily="18" charset="0"/>
              </a:rPr>
              <a:t>ai</a:t>
            </a:r>
            <a:r>
              <a:rPr lang="en-US" altLang="en-US" sz="3200" dirty="0">
                <a:cs typeface="Times New Roman" pitchFamily="18" charset="0"/>
              </a:rPr>
              <a:t> </a:t>
            </a:r>
            <a:r>
              <a:rPr lang="en-US" altLang="en-US" sz="3200" dirty="0" err="1">
                <a:cs typeface="Times New Roman" pitchFamily="18" charset="0"/>
              </a:rPr>
              <a:t>đúng</a:t>
            </a:r>
            <a:endParaRPr lang="en-US" altLang="en-US" sz="3200" dirty="0">
              <a:cs typeface="Times New Roman" pitchFamily="18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373880" y="2438400"/>
            <a:ext cx="2895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2800" dirty="0" smtClean="0">
                <a:latin typeface="Arial" charset="0"/>
              </a:rPr>
              <a:t>7 : 25 </a:t>
            </a:r>
            <a:r>
              <a:rPr lang="en-US" altLang="en-US" sz="2800" dirty="0">
                <a:latin typeface="Arial" charset="0"/>
              </a:rPr>
              <a:t>= </a:t>
            </a:r>
            <a:r>
              <a:rPr lang="en-US" altLang="en-US" sz="2800" dirty="0" smtClean="0">
                <a:latin typeface="Arial" charset="0"/>
              </a:rPr>
              <a:t>?% </a:t>
            </a:r>
            <a:endParaRPr lang="en-US" altLang="en-US" sz="2800" dirty="0">
              <a:latin typeface="Arial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602480" y="3133725"/>
            <a:ext cx="1905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2800" dirty="0">
                <a:latin typeface="Arial" charset="0"/>
              </a:rPr>
              <a:t>A = </a:t>
            </a:r>
            <a:r>
              <a:rPr lang="en-US" altLang="en-US" sz="2800" dirty="0" smtClean="0">
                <a:latin typeface="Arial" charset="0"/>
              </a:rPr>
              <a:t>26%</a:t>
            </a:r>
            <a:endParaRPr lang="en-US" altLang="en-US" sz="2800" dirty="0">
              <a:latin typeface="Arial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602480" y="3657600"/>
            <a:ext cx="1905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2800" dirty="0">
                <a:latin typeface="Arial" charset="0"/>
              </a:rPr>
              <a:t>B = </a:t>
            </a:r>
            <a:r>
              <a:rPr lang="en-US" altLang="en-US" sz="2800" dirty="0" smtClean="0">
                <a:latin typeface="Arial" charset="0"/>
              </a:rPr>
              <a:t>27%</a:t>
            </a:r>
            <a:endParaRPr lang="en-US" altLang="en-US" sz="2800" dirty="0">
              <a:latin typeface="Arial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602480" y="4200525"/>
            <a:ext cx="1905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2800" dirty="0">
                <a:latin typeface="Arial" charset="0"/>
              </a:rPr>
              <a:t>C = </a:t>
            </a:r>
            <a:r>
              <a:rPr lang="en-US" altLang="en-US" sz="2800" dirty="0" smtClean="0">
                <a:latin typeface="Arial" charset="0"/>
              </a:rPr>
              <a:t>28%</a:t>
            </a:r>
            <a:endParaRPr lang="en-US" altLang="en-US" sz="2800" dirty="0">
              <a:latin typeface="Arial" charset="0"/>
            </a:endParaRPr>
          </a:p>
        </p:txBody>
      </p:sp>
      <p:sp>
        <p:nvSpPr>
          <p:cNvPr id="17" name="Oval 16"/>
          <p:cNvSpPr>
            <a:spLocks noChangeArrowheads="1"/>
          </p:cNvSpPr>
          <p:nvPr/>
        </p:nvSpPr>
        <p:spPr bwMode="auto">
          <a:xfrm>
            <a:off x="4511993" y="4191000"/>
            <a:ext cx="533400" cy="533400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 eaLnBrk="1" hangingPunct="1"/>
            <a:endParaRPr lang="en-US" altLang="en-US">
              <a:latin typeface="Arial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373880" y="2453640"/>
            <a:ext cx="2895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2800" dirty="0" smtClean="0">
                <a:latin typeface="Arial" charset="0"/>
              </a:rPr>
              <a:t>5 : 2 </a:t>
            </a:r>
            <a:r>
              <a:rPr lang="en-US" altLang="en-US" sz="2800" dirty="0">
                <a:latin typeface="Arial" charset="0"/>
              </a:rPr>
              <a:t>= </a:t>
            </a:r>
            <a:r>
              <a:rPr lang="en-US" altLang="en-US" sz="2800" dirty="0" smtClean="0">
                <a:latin typeface="Arial" charset="0"/>
              </a:rPr>
              <a:t>?% </a:t>
            </a:r>
            <a:endParaRPr lang="en-US" altLang="en-US" sz="2800" dirty="0">
              <a:latin typeface="Arial" charset="0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4602480" y="3148965"/>
            <a:ext cx="1905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2800" dirty="0">
                <a:latin typeface="Arial" charset="0"/>
              </a:rPr>
              <a:t>A = </a:t>
            </a:r>
            <a:r>
              <a:rPr lang="en-US" altLang="en-US" sz="2800" dirty="0" smtClean="0">
                <a:latin typeface="Arial" charset="0"/>
              </a:rPr>
              <a:t>250%</a:t>
            </a:r>
            <a:endParaRPr lang="en-US" altLang="en-US" sz="2800" dirty="0">
              <a:latin typeface="Arial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4602480" y="3672840"/>
            <a:ext cx="1905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2800" dirty="0">
                <a:latin typeface="Arial" charset="0"/>
              </a:rPr>
              <a:t>B = </a:t>
            </a:r>
            <a:r>
              <a:rPr lang="en-US" altLang="en-US" sz="2800" dirty="0" smtClean="0">
                <a:latin typeface="Arial" charset="0"/>
              </a:rPr>
              <a:t>25%</a:t>
            </a:r>
            <a:endParaRPr lang="en-US" altLang="en-US" sz="2800" dirty="0">
              <a:latin typeface="Arial" charset="0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4602480" y="4215765"/>
            <a:ext cx="1905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2800" dirty="0">
                <a:latin typeface="Arial" charset="0"/>
              </a:rPr>
              <a:t>C = </a:t>
            </a:r>
            <a:r>
              <a:rPr lang="en-US" altLang="en-US" sz="2800" dirty="0" smtClean="0">
                <a:latin typeface="Arial" charset="0"/>
              </a:rPr>
              <a:t>2,5%</a:t>
            </a:r>
            <a:endParaRPr lang="en-US" altLang="en-US" sz="2800" dirty="0">
              <a:latin typeface="Arial" charset="0"/>
            </a:endParaRPr>
          </a:p>
        </p:txBody>
      </p: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4511993" y="3154680"/>
            <a:ext cx="533400" cy="533400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 eaLnBrk="1" hangingPunct="1"/>
            <a:endParaRPr lang="en-US" altLang="en-US">
              <a:latin typeface="Arial" charset="0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4389120" y="2453640"/>
            <a:ext cx="27889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en-US" sz="2800" dirty="0" smtClean="0">
                <a:latin typeface="Arial" charset="0"/>
              </a:rPr>
              <a:t>15 : 30 </a:t>
            </a:r>
            <a:r>
              <a:rPr lang="en-US" altLang="en-US" sz="2800" dirty="0">
                <a:latin typeface="Arial" charset="0"/>
              </a:rPr>
              <a:t>= </a:t>
            </a:r>
            <a:r>
              <a:rPr lang="en-US" altLang="en-US" sz="2800" dirty="0" smtClean="0">
                <a:latin typeface="Arial" charset="0"/>
              </a:rPr>
              <a:t>?% </a:t>
            </a:r>
            <a:endParaRPr lang="en-US" altLang="en-US" sz="2800" dirty="0">
              <a:latin typeface="Arial" charset="0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4617720" y="3148965"/>
            <a:ext cx="1905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2800" dirty="0">
                <a:latin typeface="Arial" charset="0"/>
              </a:rPr>
              <a:t>A = </a:t>
            </a:r>
            <a:r>
              <a:rPr lang="en-US" altLang="en-US" sz="2800" dirty="0" smtClean="0">
                <a:latin typeface="Arial" charset="0"/>
              </a:rPr>
              <a:t>5%</a:t>
            </a:r>
            <a:endParaRPr lang="en-US" altLang="en-US" sz="2800" dirty="0">
              <a:latin typeface="Arial" charset="0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4617720" y="3672840"/>
            <a:ext cx="1905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2800" dirty="0">
                <a:latin typeface="Arial" charset="0"/>
              </a:rPr>
              <a:t>B = </a:t>
            </a:r>
            <a:r>
              <a:rPr lang="en-US" altLang="en-US" sz="2800" dirty="0" smtClean="0">
                <a:latin typeface="Arial" charset="0"/>
              </a:rPr>
              <a:t>50%</a:t>
            </a:r>
            <a:endParaRPr lang="en-US" altLang="en-US" sz="2800" dirty="0">
              <a:latin typeface="Arial" charset="0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4617720" y="4215765"/>
            <a:ext cx="1905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2800" dirty="0">
                <a:latin typeface="Arial" charset="0"/>
              </a:rPr>
              <a:t>C = </a:t>
            </a:r>
            <a:r>
              <a:rPr lang="en-US" altLang="en-US" sz="2800" dirty="0" smtClean="0">
                <a:latin typeface="Arial" charset="0"/>
              </a:rPr>
              <a:t>500%</a:t>
            </a:r>
            <a:endParaRPr lang="en-US" altLang="en-US" sz="2800" dirty="0">
              <a:latin typeface="Arial" charset="0"/>
            </a:endParaRPr>
          </a:p>
        </p:txBody>
      </p:sp>
      <p:sp>
        <p:nvSpPr>
          <p:cNvPr id="27" name="Oval 26"/>
          <p:cNvSpPr>
            <a:spLocks noChangeArrowheads="1"/>
          </p:cNvSpPr>
          <p:nvPr/>
        </p:nvSpPr>
        <p:spPr bwMode="auto">
          <a:xfrm>
            <a:off x="4542473" y="3672840"/>
            <a:ext cx="533400" cy="533400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 eaLnBrk="1" hangingPunct="1"/>
            <a:endParaRPr lang="en-US" altLang="en-US">
              <a:latin typeface="Arial" charset="0"/>
            </a:endParaRPr>
          </a:p>
        </p:txBody>
      </p:sp>
      <p:sp>
        <p:nvSpPr>
          <p:cNvPr id="28" name="Text Box 9"/>
          <p:cNvSpPr txBox="1">
            <a:spLocks noChangeArrowheads="1"/>
          </p:cNvSpPr>
          <p:nvPr/>
        </p:nvSpPr>
        <p:spPr bwMode="auto">
          <a:xfrm>
            <a:off x="430745" y="60960"/>
            <a:ext cx="11460163" cy="1424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30615" tIns="65308" rIns="130615" bIns="65308">
            <a:spAutoFit/>
          </a:bodyPr>
          <a:lstStyle>
            <a:lvl1pPr defTabSz="1306513">
              <a:spcBef>
                <a:spcPct val="20000"/>
              </a:spcBef>
              <a:buChar char="•"/>
              <a:defRPr sz="4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1062038" indent="-409575" defTabSz="1306513">
              <a:spcBef>
                <a:spcPct val="20000"/>
              </a:spcBef>
              <a:buChar char="–"/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633538" indent="-327025" defTabSz="1306513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2286000" indent="-327025" defTabSz="1306513">
              <a:spcBef>
                <a:spcPct val="20000"/>
              </a:spcBef>
              <a:buChar char="–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938463" indent="-325438" defTabSz="1306513">
              <a:spcBef>
                <a:spcPct val="20000"/>
              </a:spcBef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3395663" indent="-325438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852863" indent="-325438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310063" indent="-325438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767263" indent="-325438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800" dirty="0" err="1">
                <a:latin typeface="Times New Roman" panose="02020603050405020304" pitchFamily="18" charset="0"/>
              </a:rPr>
              <a:t>Thứ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tư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ngày</a:t>
            </a:r>
            <a:r>
              <a:rPr lang="en-US" altLang="en-US" sz="2800" dirty="0">
                <a:latin typeface="Times New Roman" panose="02020603050405020304" pitchFamily="18" charset="0"/>
              </a:rPr>
              <a:t> 20 </a:t>
            </a:r>
            <a:r>
              <a:rPr lang="en-US" altLang="en-US" sz="2800" dirty="0" err="1">
                <a:latin typeface="Times New Roman" panose="02020603050405020304" pitchFamily="18" charset="0"/>
              </a:rPr>
              <a:t>tháng</a:t>
            </a:r>
            <a:r>
              <a:rPr lang="en-US" altLang="en-US" sz="2800" dirty="0">
                <a:latin typeface="Times New Roman" panose="02020603050405020304" pitchFamily="18" charset="0"/>
              </a:rPr>
              <a:t> 12 </a:t>
            </a:r>
            <a:r>
              <a:rPr lang="en-US" altLang="en-US" sz="2800" dirty="0" err="1">
                <a:latin typeface="Times New Roman" panose="02020603050405020304" pitchFamily="18" charset="0"/>
              </a:rPr>
              <a:t>năm</a:t>
            </a:r>
            <a:r>
              <a:rPr lang="en-US" altLang="en-US" sz="2800" dirty="0">
                <a:latin typeface="Times New Roman" panose="02020603050405020304" pitchFamily="18" charset="0"/>
              </a:rPr>
              <a:t> 2017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 dirty="0" err="1">
                <a:latin typeface="Times New Roman" panose="02020603050405020304" pitchFamily="18" charset="0"/>
              </a:rPr>
              <a:t>Toán</a:t>
            </a:r>
            <a:endParaRPr lang="en-US" altLang="en-US" sz="2800" dirty="0"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Giải</a:t>
            </a:r>
            <a:r>
              <a:rPr lang="en-US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toán</a:t>
            </a:r>
            <a:r>
              <a:rPr lang="en-US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về</a:t>
            </a:r>
            <a:r>
              <a:rPr lang="en-US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tỉ</a:t>
            </a:r>
            <a:r>
              <a:rPr lang="en-US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số</a:t>
            </a:r>
            <a:r>
              <a:rPr lang="en-US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phần</a:t>
            </a:r>
            <a:r>
              <a:rPr lang="en-US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trăm</a:t>
            </a:r>
            <a:endParaRPr lang="en-US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121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 animBg="1"/>
      <p:bldP spid="17" grpId="1" animBg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 animBg="1"/>
      <p:bldP spid="22" grpId="1" animBg="1"/>
      <p:bldP spid="23" grpId="0"/>
      <p:bldP spid="24" grpId="0"/>
      <p:bldP spid="25" grpId="0"/>
      <p:bldP spid="26" grpId="0"/>
      <p:bldP spid="2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1F1F1F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928</TotalTime>
  <Words>684</Words>
  <Application>Microsoft Office PowerPoint</Application>
  <PresentationFormat>Custom</PresentationFormat>
  <Paragraphs>89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Admin</cp:lastModifiedBy>
  <cp:revision>79</cp:revision>
  <dcterms:created xsi:type="dcterms:W3CDTF">2017-11-24T09:12:01Z</dcterms:created>
  <dcterms:modified xsi:type="dcterms:W3CDTF">2018-01-15T13:50:32Z</dcterms:modified>
</cp:coreProperties>
</file>