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5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D9A57-6EAF-4BE2-A31B-CAE166539B7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BA270-E986-4006-AFFD-9E5C238CB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778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37B60AC-C8C3-4242-90E2-B57AD360EE98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45D426A-9D75-411B-9A84-E9BA6F22B11F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5A7B930-7DFD-4DF1-A80B-98D61F1270B6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88BAC3F-935C-4E7B-8CBD-4B12F9F94AE3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6E7F0C4-7745-44FE-A991-6A43EAD7E70A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930A92B-7AE6-4138-9CB9-BF84D1C88B40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F4A82D1-4EBC-494A-965D-C7678A351191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BF7AF26-E9FF-43BE-8B6E-C6D2E3CA86D6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A0634A8-31FC-445F-BDE2-6EC8E72513DA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730B763-2FFB-4BC7-90FC-AAD56BECB455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7FC835A-67B8-400B-955F-ED05CEB68505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5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36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4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7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93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4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01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03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3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81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0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B8454-E065-444E-A73E-F0C6935CACA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3976C-81BA-4125-827C-B2ECD1D09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5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khoa%20hoc%20_pp_tuan%208_lop5\09%20Track%209%20Ch&#250;%20voi%20con%20&#7903;%20B&#7843;n%20&#272;&#244;n.wma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32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0.jpeg"/><Relationship Id="rId5" Type="http://schemas.openxmlformats.org/officeDocument/2006/relationships/image" Target="../media/image26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5.jpeg"/><Relationship Id="rId9" Type="http://schemas.openxmlformats.org/officeDocument/2006/relationships/image" Target="../media/image22.jpeg"/><Relationship Id="rId1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n520.org/@forum/redirector.php?url=http://www.glitter-graphics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abg0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845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" name="WordArt 7"/>
          <p:cNvSpPr>
            <a:spLocks noChangeArrowheads="1" noChangeShapeType="1"/>
          </p:cNvSpPr>
          <p:nvPr/>
        </p:nvSpPr>
        <p:spPr bwMode="auto">
          <a:xfrm>
            <a:off x="2895600" y="3048000"/>
            <a:ext cx="3886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 cap="sq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Moân: Khoa hoïc lôùp 5</a:t>
            </a:r>
          </a:p>
        </p:txBody>
      </p:sp>
      <p:pic>
        <p:nvPicPr>
          <p:cNvPr id="10" name="09 Track 9 Chú voi con ở Bản Đôn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381000" y="381000"/>
            <a:ext cx="8458200" cy="63246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Nhiệt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liệt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chào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mừng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quí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thầy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</a:t>
            </a:r>
            <a:endParaRPr lang="en-US" sz="36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về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dự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giờ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môn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khoa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học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lớp</a:t>
            </a:r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5E4</a:t>
            </a:r>
            <a:endParaRPr lang="en-US" sz="36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" name="Picture 15" descr="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5" descr="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2838450"/>
            <a:ext cx="14287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20" descr="p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467100"/>
            <a:ext cx="1333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4343400" y="1924050"/>
            <a:ext cx="895350" cy="895350"/>
          </a:xfrm>
          <a:prstGeom prst="irregularSeal1">
            <a:avLst/>
          </a:prstGeom>
          <a:gradFill rotWithShape="1">
            <a:gsLst>
              <a:gs pos="0">
                <a:srgbClr val="CCFF99"/>
              </a:gs>
              <a:gs pos="100000">
                <a:srgbClr val="5E764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ill Sans MT" pitchFamily="34" charset="0"/>
              <a:cs typeface="Arial" charset="0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228600" y="152400"/>
            <a:ext cx="1066800" cy="1219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ill Sans MT" pitchFamily="34" charset="0"/>
              <a:cs typeface="Arial" charset="0"/>
            </a:endParaRP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8001000" y="76200"/>
            <a:ext cx="1143000" cy="10414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ill Sans MT" pitchFamily="34" charset="0"/>
              <a:cs typeface="Arial" charset="0"/>
            </a:endParaRPr>
          </a:p>
        </p:txBody>
      </p:sp>
      <p:pic>
        <p:nvPicPr>
          <p:cNvPr id="13327" name="Picture 6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64063"/>
            <a:ext cx="19812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6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564063"/>
            <a:ext cx="18288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6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87863"/>
            <a:ext cx="1524000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20" descr="p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3619500"/>
            <a:ext cx="1333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5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1191 C -0.06389 0.01688 -0.15885 -0.1191 -0.21059 -0.0673 C -0.28611 0.00578 -0.02187 0.51156 -0.1118 0.60037 C -0.19288 0.67831 -0.38507 0.19681 -0.46215 0.27451 C -0.5441 0.35199 -0.32951 0.62835 -0.41736 0.71277 C -0.49566 0.78723 -0.56701 0.53076 -0.63732 0.59736 C -0.70312 0.66096 -0.58055 0.79255 -0.64253 0.85083 C -0.67656 0.8839 -0.70364 0.84181 -0.72587 0.81175 " pathEditMode="relative" rAng="8664599" ptsTypes="ffffffff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441" y="342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55 0.00255 C 0.10764 -0.00416 0.12848 -0.00416 0.14723 0.00416 C 0.154 0.00717 0.16007 0.01272 0.16719 0.0148 C 0.19705 0.02336 0.22726 0.0333 0.25782 0.03631 C 0.28195 0.04209 0.30921 0.03608 0.33386 0.03446 C 0.3573 0.02799 0.37744 0.03885 0.39792 0.05042 C 0.41615 0.0747 0.4356 0.08858 0.45782 0.10546 C 0.46615 0.11957 0.47153 0.13529 0.47657 0.15171 C 0.47865 0.15819 0.48108 0.16466 0.48316 0.17114 C 0.48369 0.17276 0.48455 0.17831 0.48455 0.17646 C 0.48455 0.17415 0.48369 0.17183 0.48316 0.16952 C 0.48577 0.15657 0.48716 0.14293 0.49098 0.13044 C 0.49358 0.12257 0.50539 0.11494 0.5099 0.11078 C 0.52674 0.09528 0.54046 0.08511 0.5606 0.0754 C 0.57691 0.06776 0.60435 0.07008 0.62049 0.06823 C 0.62535 0.06638 0.63021 0.06429 0.63525 0.06291 C 0.6441 0.06013 0.66181 0.05574 0.66181 0.05597 C 0.69948 0.05759 0.69428 0.04996 0.71528 0.0754 C 0.71945 0.08048 0.71962 0.08141 0.72327 0.08765 C 0.72674 0.10824 0.72066 0.07493 0.72987 0.10893 C 0.73212 0.11702 0.73299 0.1272 0.73525 0.13576 C 0.73698 0.14223 0.73629 0.15125 0.74063 0.15518 C 0.75035 0.1642 0.76164 0.16744 0.77257 0.17299 C 0.78664 0.18964 0.78855 0.18779 0.79254 0.20861 C 0.79202 0.22688 0.79237 0.24538 0.79115 0.26365 C 0.7908 0.26873 0.78837 0.27243 0.78716 0.27775 C 0.78473 0.28747 0.78143 0.3062 0.78056 0.31106 C 0.77744 0.33025 0.77553 0.34945 0.77257 0.36841 C 0.77518 0.37627 0.77848 0.38344 0.78056 0.39154 C 0.78264 0.4253 0.78108 0.45421 0.77257 0.48543 C 0.77066 0.49214 0.76928 0.50162 0.7658 0.50671 C 0.76389 0.50972 0.76112 0.51133 0.75921 0.51411 C 0.75626 0.51827 0.75435 0.52405 0.75122 0.52822 C 0.74983 0.53007 0.74862 0.53169 0.74723 0.5333 C 0.74462 0.54047 0.74237 0.54695 0.74063 0.55481 C 0.7448 0.57516 0.75209 0.5976 0.75521 0.61887 C 0.75869 0.64154 0.75869 0.66559 0.76459 0.68779 C 0.76546 0.69658 0.76632 0.70537 0.76719 0.71416 C 0.76754 0.71855 0.76719 0.72294 0.76858 0.72711 C 0.77136 0.73428 0.77865 0.74237 0.78316 0.74815 " pathEditMode="relative" rAng="0" ptsTypes="fffffffffffffffffffffffffffffffffffffff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91" y="369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4"/>
          <p:cNvSpPr txBox="1">
            <a:spLocks noChangeArrowheads="1"/>
          </p:cNvSpPr>
          <p:nvPr/>
        </p:nvSpPr>
        <p:spPr bwMode="auto">
          <a:xfrm>
            <a:off x="2057466" y="0"/>
            <a:ext cx="53482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TextBox 34"/>
          <p:cNvSpPr txBox="1">
            <a:spLocks noChangeArrowheads="1"/>
          </p:cNvSpPr>
          <p:nvPr/>
        </p:nvSpPr>
        <p:spPr bwMode="auto">
          <a:xfrm>
            <a:off x="100013" y="1763713"/>
            <a:ext cx="89154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nhựa,chúng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686007" y="1980406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209800"/>
            <a:ext cx="87630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152400" y="1752600"/>
            <a:ext cx="87630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584" name="TextBox 39"/>
          <p:cNvSpPr txBox="1">
            <a:spLocks noChangeArrowheads="1"/>
          </p:cNvSpPr>
          <p:nvPr/>
        </p:nvSpPr>
        <p:spPr bwMode="auto">
          <a:xfrm>
            <a:off x="0" y="2209800"/>
            <a:ext cx="685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2: Tính chất và công dụng của chất dẻo.</a:t>
            </a:r>
          </a:p>
        </p:txBody>
      </p:sp>
      <p:sp>
        <p:nvSpPr>
          <p:cNvPr id="24585" name="TextBox 15"/>
          <p:cNvSpPr txBox="1">
            <a:spLocks noChangeArrowheads="1"/>
          </p:cNvSpPr>
          <p:nvPr/>
        </p:nvSpPr>
        <p:spPr bwMode="auto">
          <a:xfrm>
            <a:off x="3276600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4586" name="TextBox 45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588" name="TextBox 5"/>
          <p:cNvSpPr txBox="1">
            <a:spLocks noChangeArrowheads="1"/>
          </p:cNvSpPr>
          <p:nvPr/>
        </p:nvSpPr>
        <p:spPr bwMode="auto">
          <a:xfrm>
            <a:off x="0" y="12906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2590800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95288" y="2971800"/>
            <a:ext cx="6996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* Rửa sạch, lau khô, để gọn gàng, đúng nơi qui định. 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81000" y="3405188"/>
            <a:ext cx="7239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* Không để các đồ dùng làm bằng chất dẻo ở gần lửa, ở ngoài nắng làm cho các đồ dùng này bị nóng chảy, giòn  và phai màu.</a:t>
            </a:r>
          </a:p>
        </p:txBody>
      </p:sp>
    </p:spTree>
    <p:extLst>
      <p:ext uri="{BB962C8B-B14F-4D97-AF65-F5344CB8AC3E}">
        <p14:creationId xmlns:p14="http://schemas.microsoft.com/office/powerpoint/2010/main" val="4290995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4"/>
          <p:cNvSpPr txBox="1">
            <a:spLocks noChangeArrowheads="1"/>
          </p:cNvSpPr>
          <p:nvPr/>
        </p:nvSpPr>
        <p:spPr bwMode="auto">
          <a:xfrm>
            <a:off x="1828872" y="0"/>
            <a:ext cx="5576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TextBox 34"/>
          <p:cNvSpPr txBox="1">
            <a:spLocks noChangeArrowheads="1"/>
          </p:cNvSpPr>
          <p:nvPr/>
        </p:nvSpPr>
        <p:spPr bwMode="auto">
          <a:xfrm>
            <a:off x="107950" y="1687513"/>
            <a:ext cx="8986838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08969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686007" y="1921669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133600"/>
            <a:ext cx="8763000" cy="476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 flipV="1">
            <a:off x="152400" y="1666875"/>
            <a:ext cx="8763000" cy="95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608" name="TextBox 39"/>
          <p:cNvSpPr txBox="1">
            <a:spLocks noChangeArrowheads="1"/>
          </p:cNvSpPr>
          <p:nvPr/>
        </p:nvSpPr>
        <p:spPr bwMode="auto">
          <a:xfrm>
            <a:off x="0" y="2105025"/>
            <a:ext cx="556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2: Tính chất của chất dẻo.</a:t>
            </a:r>
          </a:p>
        </p:txBody>
      </p:sp>
      <p:sp>
        <p:nvSpPr>
          <p:cNvPr id="25609" name="TextBox 15"/>
          <p:cNvSpPr txBox="1">
            <a:spLocks noChangeArrowheads="1"/>
          </p:cNvSpPr>
          <p:nvPr/>
        </p:nvSpPr>
        <p:spPr bwMode="auto">
          <a:xfrm>
            <a:off x="3276600" y="3810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5610" name="TextBox 45"/>
          <p:cNvSpPr txBox="1">
            <a:spLocks noChangeArrowheads="1"/>
          </p:cNvSpPr>
          <p:nvPr/>
        </p:nvSpPr>
        <p:spPr bwMode="auto">
          <a:xfrm>
            <a:off x="2209800" y="7112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192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612" name="TextBox 5"/>
          <p:cNvSpPr txBox="1">
            <a:spLocks noChangeArrowheads="1"/>
          </p:cNvSpPr>
          <p:nvPr/>
        </p:nvSpPr>
        <p:spPr bwMode="auto">
          <a:xfrm>
            <a:off x="0" y="12017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25613" name="TextBox 13"/>
          <p:cNvSpPr txBox="1">
            <a:spLocks noChangeArrowheads="1"/>
          </p:cNvSpPr>
          <p:nvPr/>
        </p:nvSpPr>
        <p:spPr bwMode="auto">
          <a:xfrm>
            <a:off x="0" y="2433638"/>
            <a:ext cx="838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pic>
        <p:nvPicPr>
          <p:cNvPr id="15" name="Oval 45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72" y="5029158"/>
            <a:ext cx="28194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571875" y="2819400"/>
            <a:ext cx="221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Thi ghi tên.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76400" y="3652838"/>
            <a:ext cx="670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“ Thi ghi tên các đồ dùng được làm bằng chất dẻo”</a:t>
            </a:r>
          </a:p>
        </p:txBody>
      </p:sp>
    </p:spTree>
    <p:extLst>
      <p:ext uri="{BB962C8B-B14F-4D97-AF65-F5344CB8AC3E}">
        <p14:creationId xmlns:p14="http://schemas.microsoft.com/office/powerpoint/2010/main" val="1128868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35 0.02058 C -0.00608 0.0074 -0.0276 -0.00556 -0.03524 -0.00556 C -0.08316 -0.00556 -0.13264 0.2005 -0.13264 0.40726 C -0.13264 0.30272 -0.15729 0.2005 -0.18056 0.2005 C -0.20521 0.2005 -0.22865 0.30481 -0.22865 0.40726 C -0.22865 0.35568 -0.24097 0.30272 -0.2533 0.30272 C -0.26562 0.30272 -0.27795 0.35407 -0.27795 0.40726 C -0.27795 0.38043 -0.2842 0.35568 -0.29028 0.35568 C -0.29653 0.35568 -0.3026 0.38205 -0.3026 0.40726 C -0.3026 0.39361 -0.30573 0.38043 -0.30885 0.38043 C -0.31042 0.38043 -0.31493 0.39361 -0.31493 0.40726 C -0.31493 0.40055 -0.31649 0.39361 -0.31806 0.39361 C -0.31806 0.39199 -0.32135 0.40055 -0.32135 0.40726 C -0.32135 0.40356 -0.32135 0.40055 -0.32292 0.40055 C -0.32292 0.40217 -0.32465 0.40379 -0.32465 0.40726 C -0.32465 0.40518 -0.32465 0.40356 -0.32465 0.40217 C -0.32622 0.40217 -0.32622 0.40379 -0.32622 0.40541 C -0.32778 0.40541 -0.32778 0.40379 -0.32778 0.40217 C -0.32917 0.40217 -0.32917 0.40379 -0.32917 0.40541 " pathEditMode="relative" rAng="0" ptsTypes="fffffffffffffffffff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6" y="180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4"/>
          <p:cNvSpPr txBox="1">
            <a:spLocks noChangeArrowheads="1"/>
          </p:cNvSpPr>
          <p:nvPr/>
        </p:nvSpPr>
        <p:spPr bwMode="auto">
          <a:xfrm>
            <a:off x="1828872" y="0"/>
            <a:ext cx="5576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TextBox 34"/>
          <p:cNvSpPr txBox="1">
            <a:spLocks noChangeArrowheads="1"/>
          </p:cNvSpPr>
          <p:nvPr/>
        </p:nvSpPr>
        <p:spPr bwMode="auto">
          <a:xfrm>
            <a:off x="76200" y="1662113"/>
            <a:ext cx="90678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6993" y="1908969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838407" y="1921669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133600"/>
            <a:ext cx="8915400" cy="476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 flipV="1">
            <a:off x="152400" y="1666875"/>
            <a:ext cx="8915400" cy="95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632" name="TextBox 39"/>
          <p:cNvSpPr txBox="1">
            <a:spLocks noChangeArrowheads="1"/>
          </p:cNvSpPr>
          <p:nvPr/>
        </p:nvSpPr>
        <p:spPr bwMode="auto">
          <a:xfrm>
            <a:off x="0" y="2105025"/>
            <a:ext cx="556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2: Tính chất của chất dẻo.</a:t>
            </a:r>
          </a:p>
        </p:txBody>
      </p:sp>
      <p:sp>
        <p:nvSpPr>
          <p:cNvPr id="26633" name="TextBox 15"/>
          <p:cNvSpPr txBox="1">
            <a:spLocks noChangeArrowheads="1"/>
          </p:cNvSpPr>
          <p:nvPr/>
        </p:nvSpPr>
        <p:spPr bwMode="auto">
          <a:xfrm>
            <a:off x="3276600" y="3810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6634" name="TextBox 45"/>
          <p:cNvSpPr txBox="1">
            <a:spLocks noChangeArrowheads="1"/>
          </p:cNvSpPr>
          <p:nvPr/>
        </p:nvSpPr>
        <p:spPr bwMode="auto">
          <a:xfrm>
            <a:off x="2209800" y="7112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192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636" name="TextBox 5"/>
          <p:cNvSpPr txBox="1">
            <a:spLocks noChangeArrowheads="1"/>
          </p:cNvSpPr>
          <p:nvPr/>
        </p:nvSpPr>
        <p:spPr bwMode="auto">
          <a:xfrm>
            <a:off x="0" y="12017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0" y="2386013"/>
            <a:ext cx="838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>
            <a:off x="3571875" y="2743200"/>
            <a:ext cx="2219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Trò chơi</a:t>
            </a:r>
          </a:p>
        </p:txBody>
      </p:sp>
      <p:sp>
        <p:nvSpPr>
          <p:cNvPr id="26639" name="TextBox 18"/>
          <p:cNvSpPr txBox="1">
            <a:spLocks noChangeArrowheads="1"/>
          </p:cNvSpPr>
          <p:nvPr/>
        </p:nvSpPr>
        <p:spPr bwMode="auto">
          <a:xfrm>
            <a:off x="1676400" y="31242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“ Thi ghi tên các đồ dùng được làm bằng chất dẻo”</a:t>
            </a:r>
          </a:p>
        </p:txBody>
      </p:sp>
      <p:pic>
        <p:nvPicPr>
          <p:cNvPr id="25" name="Picture 5" descr="Bat nh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57600"/>
            <a:ext cx="1524000" cy="1524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ca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57600"/>
            <a:ext cx="1600200" cy="15240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8" name="Picture 6" descr="L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3657600"/>
            <a:ext cx="1981200" cy="1524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Mac 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657600"/>
            <a:ext cx="1981200" cy="1527175"/>
          </a:xfrm>
          <a:prstGeom prst="rect">
            <a:avLst/>
          </a:prstGeom>
          <a:solidFill>
            <a:srgbClr val="66FFCC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30" name="Picture 9" descr="Ảnh0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233988"/>
            <a:ext cx="1447800" cy="1447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H:\Pictures\Screenshots\IMG_20151203_0519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229225"/>
            <a:ext cx="1676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H:\Pictures\Screenshots\IMG_20151203_13175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3657600"/>
            <a:ext cx="2209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8" descr="H:\Pictures\Screenshots\IMG_20151203_0535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29225"/>
            <a:ext cx="1981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H:\Pictures\Screenshots\IMG_20151203_13300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3670300"/>
            <a:ext cx="23622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" descr="H:\Pictures\Screenshots\IMG_20151203_134033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3689350"/>
            <a:ext cx="256857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 descr="H:\Pictures\Screenshots\IMG_20151203_133419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5181600"/>
            <a:ext cx="226218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 descr="H:\Pictures\Screenshots\IMG_20151203_133146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5181600"/>
            <a:ext cx="23622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H:\Pictures\Screenshots\IMG_20151203_132806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200650"/>
            <a:ext cx="19812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5181600"/>
            <a:ext cx="2438400" cy="144780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6462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4"/>
          <p:cNvSpPr txBox="1">
            <a:spLocks noChangeArrowheads="1"/>
          </p:cNvSpPr>
          <p:nvPr/>
        </p:nvSpPr>
        <p:spPr bwMode="auto">
          <a:xfrm>
            <a:off x="1676400" y="0"/>
            <a:ext cx="572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TextBox 34"/>
          <p:cNvSpPr txBox="1">
            <a:spLocks noChangeArrowheads="1"/>
          </p:cNvSpPr>
          <p:nvPr/>
        </p:nvSpPr>
        <p:spPr bwMode="auto">
          <a:xfrm>
            <a:off x="152400" y="1687513"/>
            <a:ext cx="89916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08969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838407" y="1921669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133600"/>
            <a:ext cx="8915400" cy="476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 flipV="1">
            <a:off x="152400" y="1666875"/>
            <a:ext cx="8915400" cy="95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656" name="TextBox 39"/>
          <p:cNvSpPr txBox="1">
            <a:spLocks noChangeArrowheads="1"/>
          </p:cNvSpPr>
          <p:nvPr/>
        </p:nvSpPr>
        <p:spPr bwMode="auto">
          <a:xfrm>
            <a:off x="0" y="2106613"/>
            <a:ext cx="708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2:Tính chất và công dụng của chất dẻo.</a:t>
            </a:r>
          </a:p>
        </p:txBody>
      </p:sp>
      <p:sp>
        <p:nvSpPr>
          <p:cNvPr id="27657" name="TextBox 15"/>
          <p:cNvSpPr txBox="1">
            <a:spLocks noChangeArrowheads="1"/>
          </p:cNvSpPr>
          <p:nvPr/>
        </p:nvSpPr>
        <p:spPr bwMode="auto">
          <a:xfrm>
            <a:off x="3276600" y="3810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7658" name="TextBox 45"/>
          <p:cNvSpPr txBox="1">
            <a:spLocks noChangeArrowheads="1"/>
          </p:cNvSpPr>
          <p:nvPr/>
        </p:nvSpPr>
        <p:spPr bwMode="auto">
          <a:xfrm>
            <a:off x="2209800" y="7112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192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660" name="TextBox 5"/>
          <p:cNvSpPr txBox="1">
            <a:spLocks noChangeArrowheads="1"/>
          </p:cNvSpPr>
          <p:nvPr/>
        </p:nvSpPr>
        <p:spPr bwMode="auto">
          <a:xfrm>
            <a:off x="0" y="12144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0" y="2433638"/>
            <a:ext cx="838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27662" name="Text Box 13"/>
          <p:cNvSpPr txBox="1">
            <a:spLocks noChangeArrowheads="1"/>
          </p:cNvSpPr>
          <p:nvPr/>
        </p:nvSpPr>
        <p:spPr bwMode="auto">
          <a:xfrm>
            <a:off x="3571875" y="2752725"/>
            <a:ext cx="221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Thi kể tên</a:t>
            </a:r>
          </a:p>
        </p:txBody>
      </p:sp>
      <p:sp>
        <p:nvSpPr>
          <p:cNvPr id="27663" name="TextBox 18"/>
          <p:cNvSpPr txBox="1">
            <a:spLocks noChangeArrowheads="1"/>
          </p:cNvSpPr>
          <p:nvPr/>
        </p:nvSpPr>
        <p:spPr bwMode="auto">
          <a:xfrm>
            <a:off x="1676400" y="3119438"/>
            <a:ext cx="670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“ Thi kể tên các đồ dùng được làm bằng chất dẻo”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1828800" y="3438525"/>
            <a:ext cx="662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tập:           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Chọn câu trả lời đúng.</a:t>
            </a:r>
            <a:endParaRPr lang="en-US" sz="2400" u="sng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342900" y="3894138"/>
            <a:ext cx="8420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u="sng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 1: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Các sản phẩm làm ra từ chất dẻo, có thể được dùng để thay thế cho những sản phẩm được làm ra từ vật liệu nào dưới đây? </a:t>
            </a:r>
            <a:endParaRPr lang="en-US" sz="2400" b="1" u="sng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76200" y="4643438"/>
            <a:ext cx="899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a. Gỗ   b. Da    c .Thủy tinh    d. Vải    e.Kim loại    g. Tất cả các ý trên</a:t>
            </a: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>
            <a:off x="6172200" y="4686300"/>
            <a:ext cx="571500" cy="4953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en-US" b="1">
              <a:solidFill>
                <a:srgbClr val="CC0000"/>
              </a:solidFill>
            </a:endParaRPr>
          </a:p>
        </p:txBody>
      </p:sp>
      <p:sp>
        <p:nvSpPr>
          <p:cNvPr id="21" name="Cube 20"/>
          <p:cNvSpPr>
            <a:spLocks noChangeArrowheads="1"/>
          </p:cNvSpPr>
          <p:nvPr/>
        </p:nvSpPr>
        <p:spPr bwMode="auto">
          <a:xfrm>
            <a:off x="1295400" y="5257800"/>
            <a:ext cx="2895600" cy="990600"/>
          </a:xfrm>
          <a:prstGeom prst="cube">
            <a:avLst>
              <a:gd name="adj" fmla="val 25000"/>
            </a:avLst>
          </a:prstGeom>
          <a:solidFill>
            <a:srgbClr val="00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Cube 21"/>
          <p:cNvSpPr>
            <a:spLocks noChangeArrowheads="1"/>
          </p:cNvSpPr>
          <p:nvPr/>
        </p:nvSpPr>
        <p:spPr bwMode="auto">
          <a:xfrm>
            <a:off x="4953000" y="5181600"/>
            <a:ext cx="2819400" cy="990600"/>
          </a:xfrm>
          <a:prstGeom prst="cube">
            <a:avLst>
              <a:gd name="adj" fmla="val 25000"/>
            </a:avLst>
          </a:prstGeom>
          <a:solidFill>
            <a:srgbClr val="00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62200" y="6248400"/>
            <a:ext cx="76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96000" y="624840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295400" y="5449888"/>
            <a:ext cx="266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/>
              <a:t>       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Phần thưởng: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3 quyển tập, 1cây viết.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029200" y="54102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latin typeface="Times New Roman" pitchFamily="18" charset="0"/>
                <a:cs typeface="Times New Roman" pitchFamily="18" charset="0"/>
              </a:rPr>
              <a:t>Phần thưởng: 1 lời khen, 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1quyển tập.</a:t>
            </a:r>
          </a:p>
        </p:txBody>
      </p:sp>
      <p:pic>
        <p:nvPicPr>
          <p:cNvPr id="27674" name="Picture 35" descr="Picture2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350"/>
            <a:ext cx="6858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Picture 35" descr="Picture2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772150"/>
            <a:ext cx="6858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978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31" grpId="0" autoUpdateAnimBg="0"/>
      <p:bldP spid="32" grpId="0" autoUpdateAnimBg="0"/>
      <p:bldP spid="33" grpId="0" animBg="1"/>
      <p:bldP spid="21" grpId="0" animBg="1"/>
      <p:bldP spid="22" grpId="0" animBg="1"/>
      <p:bldP spid="23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4"/>
          <p:cNvSpPr txBox="1">
            <a:spLocks noChangeArrowheads="1"/>
          </p:cNvSpPr>
          <p:nvPr/>
        </p:nvSpPr>
        <p:spPr bwMode="auto">
          <a:xfrm>
            <a:off x="2438400" y="0"/>
            <a:ext cx="4967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2015</a:t>
            </a:r>
          </a:p>
        </p:txBody>
      </p:sp>
      <p:sp>
        <p:nvSpPr>
          <p:cNvPr id="28675" name="TextBox 34"/>
          <p:cNvSpPr txBox="1">
            <a:spLocks noChangeArrowheads="1"/>
          </p:cNvSpPr>
          <p:nvPr/>
        </p:nvSpPr>
        <p:spPr bwMode="auto">
          <a:xfrm>
            <a:off x="152400" y="1685131"/>
            <a:ext cx="89916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08969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838407" y="1921669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133600"/>
            <a:ext cx="8915400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 flipV="1">
            <a:off x="152400" y="1666875"/>
            <a:ext cx="8915400" cy="95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680" name="TextBox 39"/>
          <p:cNvSpPr txBox="1">
            <a:spLocks noChangeArrowheads="1"/>
          </p:cNvSpPr>
          <p:nvPr/>
        </p:nvSpPr>
        <p:spPr bwMode="auto">
          <a:xfrm>
            <a:off x="0" y="2092325"/>
            <a:ext cx="662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2: Tính chất và công dụng của chất dẻo.</a:t>
            </a:r>
          </a:p>
        </p:txBody>
      </p:sp>
      <p:sp>
        <p:nvSpPr>
          <p:cNvPr id="28681" name="TextBox 15"/>
          <p:cNvSpPr txBox="1">
            <a:spLocks noChangeArrowheads="1"/>
          </p:cNvSpPr>
          <p:nvPr/>
        </p:nvSpPr>
        <p:spPr bwMode="auto">
          <a:xfrm>
            <a:off x="3276600" y="3810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8682" name="TextBox 45"/>
          <p:cNvSpPr txBox="1">
            <a:spLocks noChangeArrowheads="1"/>
          </p:cNvSpPr>
          <p:nvPr/>
        </p:nvSpPr>
        <p:spPr bwMode="auto">
          <a:xfrm>
            <a:off x="2209800" y="796131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192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684" name="TextBox 5"/>
          <p:cNvSpPr txBox="1">
            <a:spLocks noChangeArrowheads="1"/>
          </p:cNvSpPr>
          <p:nvPr/>
        </p:nvSpPr>
        <p:spPr bwMode="auto">
          <a:xfrm>
            <a:off x="0" y="12144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685" name="TextBox 13"/>
          <p:cNvSpPr txBox="1">
            <a:spLocks noChangeArrowheads="1"/>
          </p:cNvSpPr>
          <p:nvPr/>
        </p:nvSpPr>
        <p:spPr bwMode="auto">
          <a:xfrm>
            <a:off x="0" y="2459831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28686" name="Text Box 13"/>
          <p:cNvSpPr txBox="1">
            <a:spLocks noChangeArrowheads="1"/>
          </p:cNvSpPr>
          <p:nvPr/>
        </p:nvSpPr>
        <p:spPr bwMode="auto">
          <a:xfrm>
            <a:off x="3571875" y="2690813"/>
            <a:ext cx="221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 kể tên</a:t>
            </a:r>
          </a:p>
        </p:txBody>
      </p:sp>
      <p:sp>
        <p:nvSpPr>
          <p:cNvPr id="28687" name="TextBox 18"/>
          <p:cNvSpPr txBox="1">
            <a:spLocks noChangeArrowheads="1"/>
          </p:cNvSpPr>
          <p:nvPr/>
        </p:nvSpPr>
        <p:spPr bwMode="auto">
          <a:xfrm>
            <a:off x="1676400" y="3119438"/>
            <a:ext cx="670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“ Thi kể tên các đồ dùng được làm bằng chất dẻo”</a:t>
            </a:r>
          </a:p>
        </p:txBody>
      </p:sp>
      <p:sp>
        <p:nvSpPr>
          <p:cNvPr id="28688" name="Text Box 13"/>
          <p:cNvSpPr txBox="1">
            <a:spLocks noChangeArrowheads="1"/>
          </p:cNvSpPr>
          <p:nvPr/>
        </p:nvSpPr>
        <p:spPr bwMode="auto">
          <a:xfrm>
            <a:off x="3200400" y="3652838"/>
            <a:ext cx="297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Chọn câu trả lời đúng.</a:t>
            </a:r>
            <a:endParaRPr lang="en-US" sz="2400" u="sng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9" name="TextBox 25"/>
          <p:cNvSpPr txBox="1">
            <a:spLocks noChangeArrowheads="1"/>
          </p:cNvSpPr>
          <p:nvPr/>
        </p:nvSpPr>
        <p:spPr bwMode="auto">
          <a:xfrm>
            <a:off x="533400" y="35814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</a:t>
            </a:r>
          </a:p>
        </p:txBody>
      </p:sp>
      <p:sp>
        <p:nvSpPr>
          <p:cNvPr id="29714" name="TextBox 20"/>
          <p:cNvSpPr txBox="1">
            <a:spLocks noChangeArrowheads="1"/>
          </p:cNvSpPr>
          <p:nvPr/>
        </p:nvSpPr>
        <p:spPr bwMode="auto">
          <a:xfrm>
            <a:off x="762000" y="4114800"/>
            <a:ext cx="731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 2: Chất dẻo không có tính chất nào dưới đây:</a:t>
            </a:r>
          </a:p>
        </p:txBody>
      </p:sp>
      <p:sp>
        <p:nvSpPr>
          <p:cNvPr id="29715" name="TextBox 22"/>
          <p:cNvSpPr txBox="1">
            <a:spLocks noChangeArrowheads="1"/>
          </p:cNvSpPr>
          <p:nvPr/>
        </p:nvSpPr>
        <p:spPr bwMode="auto">
          <a:xfrm>
            <a:off x="457200" y="4648200"/>
            <a:ext cx="830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a, cách điện          b, nhẹ                   c,  khó vỡ                d, rất bền</a:t>
            </a:r>
          </a:p>
        </p:txBody>
      </p: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4686300" y="4648200"/>
            <a:ext cx="571500" cy="5715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b="1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21" name="Cloud Callout 20"/>
          <p:cNvSpPr/>
          <p:nvPr/>
        </p:nvSpPr>
        <p:spPr>
          <a:xfrm>
            <a:off x="4648200" y="5257800"/>
            <a:ext cx="2667000" cy="1146175"/>
          </a:xfrm>
          <a:prstGeom prst="cloudCallou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Cloud Callout 21"/>
          <p:cNvSpPr/>
          <p:nvPr/>
        </p:nvSpPr>
        <p:spPr>
          <a:xfrm>
            <a:off x="1524000" y="5257800"/>
            <a:ext cx="2895600" cy="1146175"/>
          </a:xfrm>
          <a:prstGeom prst="cloudCallou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43200" y="6411913"/>
            <a:ext cx="533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38800" y="64008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905000" y="5410200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latin typeface="Times New Roman" pitchFamily="18" charset="0"/>
                <a:cs typeface="Times New Roman" pitchFamily="18" charset="0"/>
              </a:rPr>
              <a:t>Phần thưởng: 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2 quyển tập, 1 cây viết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953000" y="5400675"/>
            <a:ext cx="243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latin typeface="Times New Roman" pitchFamily="18" charset="0"/>
                <a:cs typeface="Times New Roman" pitchFamily="18" charset="0"/>
              </a:rPr>
              <a:t>Phần thưởng: 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1 quyển tập ,1 cây viết</a:t>
            </a:r>
          </a:p>
        </p:txBody>
      </p:sp>
    </p:spTree>
    <p:extLst>
      <p:ext uri="{BB962C8B-B14F-4D97-AF65-F5344CB8AC3E}">
        <p14:creationId xmlns:p14="http://schemas.microsoft.com/office/powerpoint/2010/main" val="2758855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  <p:bldP spid="29715" grpId="0"/>
      <p:bldP spid="25" grpId="0" animBg="1"/>
      <p:bldP spid="21" grpId="0" animBg="1"/>
      <p:bldP spid="22" grpId="0" animBg="1"/>
      <p:bldP spid="23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4"/>
          <p:cNvSpPr txBox="1">
            <a:spLocks noChangeArrowheads="1"/>
          </p:cNvSpPr>
          <p:nvPr/>
        </p:nvSpPr>
        <p:spPr bwMode="auto">
          <a:xfrm>
            <a:off x="1752674" y="0"/>
            <a:ext cx="5653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TextBox 34"/>
          <p:cNvSpPr txBox="1">
            <a:spLocks noChangeArrowheads="1"/>
          </p:cNvSpPr>
          <p:nvPr/>
        </p:nvSpPr>
        <p:spPr bwMode="auto">
          <a:xfrm>
            <a:off x="152400" y="1714500"/>
            <a:ext cx="89916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839994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2098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152400" y="17526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0728" name="TextBox 39"/>
          <p:cNvSpPr txBox="1">
            <a:spLocks noChangeArrowheads="1"/>
          </p:cNvSpPr>
          <p:nvPr/>
        </p:nvSpPr>
        <p:spPr bwMode="auto">
          <a:xfrm>
            <a:off x="152400" y="22098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 : Tính chất và công dụng của chất dẻo.</a:t>
            </a:r>
          </a:p>
        </p:txBody>
      </p:sp>
      <p:sp>
        <p:nvSpPr>
          <p:cNvPr id="29705" name="TextBox 15"/>
          <p:cNvSpPr txBox="1">
            <a:spLocks noChangeArrowheads="1"/>
          </p:cNvSpPr>
          <p:nvPr/>
        </p:nvSpPr>
        <p:spPr bwMode="auto">
          <a:xfrm>
            <a:off x="3276600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9706" name="TextBox 45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9708" name="TextBox 5"/>
          <p:cNvSpPr txBox="1">
            <a:spLocks noChangeArrowheads="1"/>
          </p:cNvSpPr>
          <p:nvPr/>
        </p:nvSpPr>
        <p:spPr bwMode="auto">
          <a:xfrm>
            <a:off x="152400" y="12906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29709" name="TextBox 15"/>
          <p:cNvSpPr txBox="1">
            <a:spLocks noChangeArrowheads="1"/>
          </p:cNvSpPr>
          <p:nvPr/>
        </p:nvSpPr>
        <p:spPr bwMode="auto">
          <a:xfrm>
            <a:off x="381000" y="2590800"/>
            <a:ext cx="8534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00"/>
                </a:solidFill>
              </a:rPr>
              <a:t>-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Chất dẻo được làm ra từ dầu mỏ và than đá.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-Chất dẻo có tính chất chung là cách điện, cách nhiệt,nhẹ, rất bền, khó vỡ, có tính dẻo ở nhiệt độ cao. Các đồ dùng bằng chất dẻo như: bát, đủa, ca , cốc,…rất bền, rẻ, nhiều mẫu mã, màu sắc phù hợp. 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-Ngày nay, các sản phẩm làm ra từ chất dẻo được dùng rộng rãi để thay thế cho sản phẩm làm bằng gỗ, da , thủy tinh, vải và kim loại vì chúng không đắt tiền, tiện dụng bền và có nhiều màu sắc đẹp. </a:t>
            </a: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228600" y="5105400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29711" name="Rectangle 14"/>
          <p:cNvSpPr>
            <a:spLocks noChangeArrowheads="1"/>
          </p:cNvSpPr>
          <p:nvPr/>
        </p:nvSpPr>
        <p:spPr bwMode="auto">
          <a:xfrm>
            <a:off x="457200" y="5486400"/>
            <a:ext cx="5472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* Rửa sạch, lau khô, để nơi hợp vệ sinh.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457200" y="5867400"/>
            <a:ext cx="5715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* Không để các đồ dùng làm bằng chất dẻo ở gần lửa, ở ngoài nắng.</a:t>
            </a:r>
          </a:p>
        </p:txBody>
      </p:sp>
    </p:spTree>
    <p:extLst>
      <p:ext uri="{BB962C8B-B14F-4D97-AF65-F5344CB8AC3E}">
        <p14:creationId xmlns:p14="http://schemas.microsoft.com/office/powerpoint/2010/main" val="29078870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H:\Pictures\Screenshots\IMG_20151203_130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382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388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bao%20ve%20ktc%20-%20dat%20h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411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0" descr="nhamaych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11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6" descr="Baobi1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62388"/>
            <a:ext cx="411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14" descr="avata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86200"/>
            <a:ext cx="4038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16"/>
          <p:cNvSpPr txBox="1">
            <a:spLocks noChangeArrowheads="1"/>
          </p:cNvSpPr>
          <p:nvPr/>
        </p:nvSpPr>
        <p:spPr bwMode="auto">
          <a:xfrm>
            <a:off x="2438400" y="762000"/>
            <a:ext cx="4724400" cy="4000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MỘT SỐ NHÀ MÁY SẢN XUẤT NHỰA</a:t>
            </a:r>
          </a:p>
        </p:txBody>
      </p:sp>
      <p:sp>
        <p:nvSpPr>
          <p:cNvPr id="31751" name="Text Box 12"/>
          <p:cNvSpPr txBox="1">
            <a:spLocks noChangeArrowheads="1"/>
          </p:cNvSpPr>
          <p:nvPr/>
        </p:nvSpPr>
        <p:spPr bwMode="auto">
          <a:xfrm>
            <a:off x="7543800" y="3276600"/>
            <a:ext cx="1143000" cy="3667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Hà Nội</a:t>
            </a:r>
          </a:p>
        </p:txBody>
      </p:sp>
      <p:sp>
        <p:nvSpPr>
          <p:cNvPr id="31752" name="Text Box 15"/>
          <p:cNvSpPr txBox="1">
            <a:spLocks noChangeArrowheads="1"/>
          </p:cNvSpPr>
          <p:nvPr/>
        </p:nvSpPr>
        <p:spPr bwMode="auto">
          <a:xfrm>
            <a:off x="7086600" y="5919788"/>
            <a:ext cx="1600200" cy="369887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Bình Dương</a:t>
            </a: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3124200" y="5881688"/>
            <a:ext cx="1143000" cy="366712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Đà Nẵng</a:t>
            </a:r>
          </a:p>
        </p:txBody>
      </p:sp>
    </p:spTree>
    <p:extLst>
      <p:ext uri="{BB962C8B-B14F-4D97-AF65-F5344CB8AC3E}">
        <p14:creationId xmlns:p14="http://schemas.microsoft.com/office/powerpoint/2010/main" val="2907436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4"/>
          <p:cNvSpPr txBox="1">
            <a:spLocks noChangeArrowheads="1"/>
          </p:cNvSpPr>
          <p:nvPr/>
        </p:nvSpPr>
        <p:spPr bwMode="auto">
          <a:xfrm>
            <a:off x="1828872" y="0"/>
            <a:ext cx="5576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TextBox 34"/>
          <p:cNvSpPr txBox="1">
            <a:spLocks noChangeArrowheads="1"/>
          </p:cNvSpPr>
          <p:nvPr/>
        </p:nvSpPr>
        <p:spPr bwMode="auto">
          <a:xfrm>
            <a:off x="152400" y="1714500"/>
            <a:ext cx="89916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839994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2098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152400" y="17526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776" name="TextBox 39"/>
          <p:cNvSpPr txBox="1">
            <a:spLocks noChangeArrowheads="1"/>
          </p:cNvSpPr>
          <p:nvPr/>
        </p:nvSpPr>
        <p:spPr bwMode="auto">
          <a:xfrm>
            <a:off x="152400" y="22098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 : Tính chất và công dụng của chất dẻo.</a:t>
            </a:r>
          </a:p>
        </p:txBody>
      </p:sp>
      <p:sp>
        <p:nvSpPr>
          <p:cNvPr id="32777" name="TextBox 15"/>
          <p:cNvSpPr txBox="1">
            <a:spLocks noChangeArrowheads="1"/>
          </p:cNvSpPr>
          <p:nvPr/>
        </p:nvSpPr>
        <p:spPr bwMode="auto">
          <a:xfrm>
            <a:off x="3276600" y="531018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32778" name="TextBox 45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780" name="TextBox 5"/>
          <p:cNvSpPr txBox="1">
            <a:spLocks noChangeArrowheads="1"/>
          </p:cNvSpPr>
          <p:nvPr/>
        </p:nvSpPr>
        <p:spPr bwMode="auto">
          <a:xfrm>
            <a:off x="152400" y="12906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781" name="TextBox 15"/>
          <p:cNvSpPr txBox="1">
            <a:spLocks noChangeArrowheads="1"/>
          </p:cNvSpPr>
          <p:nvPr/>
        </p:nvSpPr>
        <p:spPr bwMode="auto">
          <a:xfrm>
            <a:off x="381000" y="2590800"/>
            <a:ext cx="8534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00"/>
                </a:solidFill>
              </a:rPr>
              <a:t>-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Chất dẻo được làm ra từ dầu mỏ và than đá.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-Chất dẻo có tính chất chung là cách điện, cách nhiệt,nhẹ, rất bền, khó vỡ, có tính dẻo ở nhiệt độ cao. Các đồ dùng bằng chất dẻo như: bát, đủa, ca , cốc,…rất bền, rẻ, nhiều mẫu mã, màu sắc phù hợp. 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-Ngày nay, các sản phẩm làm ra từ chất dẻo được dùng rộng rãi để thay thế cho sản phẩm làm bằng gỗ, da , thủy tinh, vải và kim loại vì chúng không đắt tiền, tiện dụng bền và có nhiều màu sắc đẹp. </a:t>
            </a:r>
          </a:p>
        </p:txBody>
      </p:sp>
      <p:sp>
        <p:nvSpPr>
          <p:cNvPr id="32782" name="TextBox 13"/>
          <p:cNvSpPr txBox="1">
            <a:spLocks noChangeArrowheads="1"/>
          </p:cNvSpPr>
          <p:nvPr/>
        </p:nvSpPr>
        <p:spPr bwMode="auto">
          <a:xfrm>
            <a:off x="228600" y="5105400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3: Bảo quản các đồ dùng trong gia đình bằng chất dẻo.</a:t>
            </a:r>
          </a:p>
        </p:txBody>
      </p:sp>
      <p:sp>
        <p:nvSpPr>
          <p:cNvPr id="32783" name="Rectangle 14"/>
          <p:cNvSpPr>
            <a:spLocks noChangeArrowheads="1"/>
          </p:cNvSpPr>
          <p:nvPr/>
        </p:nvSpPr>
        <p:spPr bwMode="auto">
          <a:xfrm>
            <a:off x="457200" y="5486400"/>
            <a:ext cx="5472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 Rửa sạch, lau khô, để nơi hợp vệ sinh.</a:t>
            </a: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457200" y="5867400"/>
            <a:ext cx="5715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* Không để các đồ dùng làm bằng chất dẻo ở gần lửa, ở ngoài nắng.</a:t>
            </a:r>
          </a:p>
        </p:txBody>
      </p:sp>
    </p:spTree>
    <p:extLst>
      <p:ext uri="{BB962C8B-B14F-4D97-AF65-F5344CB8AC3E}">
        <p14:creationId xmlns:p14="http://schemas.microsoft.com/office/powerpoint/2010/main" val="1050806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2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9"/>
          <p:cNvSpPr txBox="1">
            <a:spLocks noChangeArrowheads="1"/>
          </p:cNvSpPr>
          <p:nvPr/>
        </p:nvSpPr>
        <p:spPr bwMode="auto">
          <a:xfrm>
            <a:off x="928688" y="785813"/>
            <a:ext cx="571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/>
          </a:p>
        </p:txBody>
      </p:sp>
      <p:sp>
        <p:nvSpPr>
          <p:cNvPr id="14339" name="TextBox 14"/>
          <p:cNvSpPr txBox="1">
            <a:spLocks noChangeArrowheads="1"/>
          </p:cNvSpPr>
          <p:nvPr/>
        </p:nvSpPr>
        <p:spPr bwMode="auto">
          <a:xfrm>
            <a:off x="1828873" y="228600"/>
            <a:ext cx="5638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TextBox 15"/>
          <p:cNvSpPr txBox="1">
            <a:spLocks noChangeArrowheads="1"/>
          </p:cNvSpPr>
          <p:nvPr/>
        </p:nvSpPr>
        <p:spPr bwMode="auto">
          <a:xfrm>
            <a:off x="3276600" y="762000"/>
            <a:ext cx="297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pic>
        <p:nvPicPr>
          <p:cNvPr id="14344" name="Picture 8" descr="Hình ảnh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60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 descr="Hình ảnh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76200"/>
            <a:ext cx="762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548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15"/>
          <p:cNvSpPr txBox="1">
            <a:spLocks noChangeArrowheads="1"/>
          </p:cNvSpPr>
          <p:nvPr/>
        </p:nvSpPr>
        <p:spPr bwMode="auto">
          <a:xfrm>
            <a:off x="3276600" y="5572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0" y="879475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3124200" y="1395413"/>
            <a:ext cx="2895600" cy="158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04800" y="1447800"/>
            <a:ext cx="876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động1: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2209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12420081040Conten09_DSC_2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2005012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2057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81200"/>
            <a:ext cx="1981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24000" y="3963988"/>
            <a:ext cx="190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Các ống nhựa cứng và </a:t>
            </a:r>
            <a:r>
              <a:rPr lang="en-US" sz="1400">
                <a:latin typeface="Times New Roman" pitchFamily="18" charset="0"/>
                <a:cs typeface="Times New Roman" pitchFamily="18" charset="0"/>
              </a:rPr>
              <a:t>máng luồn dây điện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33600" y="3810000"/>
            <a:ext cx="990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1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248400" y="3824288"/>
            <a:ext cx="838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2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67400" y="4081463"/>
            <a:ext cx="1752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Các loại ống nhựa</a:t>
            </a:r>
          </a:p>
        </p:txBody>
      </p:sp>
      <p:pic>
        <p:nvPicPr>
          <p:cNvPr id="17423" name="Picture 2" descr="Áo mư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471988"/>
            <a:ext cx="3886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4495800"/>
            <a:ext cx="4008437" cy="213360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33600" y="6519863"/>
            <a:ext cx="990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3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48400" y="6543675"/>
            <a:ext cx="990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4</a:t>
            </a: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1828873" y="228600"/>
            <a:ext cx="5638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123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1" grpId="0"/>
      <p:bldP spid="13" grpId="0"/>
      <p:bldP spid="15" grpId="0"/>
      <p:bldP spid="16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4"/>
          <p:cNvSpPr txBox="1">
            <a:spLocks noChangeArrowheads="1"/>
          </p:cNvSpPr>
          <p:nvPr/>
        </p:nvSpPr>
        <p:spPr bwMode="auto">
          <a:xfrm>
            <a:off x="2500313" y="152400"/>
            <a:ext cx="5348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152400" y="1447800"/>
            <a:ext cx="891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1981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3" descr="12420081040Conten09_DSC_2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812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1828800"/>
            <a:ext cx="44958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Hình1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57400" y="4005263"/>
            <a:ext cx="990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1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343400"/>
            <a:ext cx="2057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434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05000" y="6291263"/>
            <a:ext cx="838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72000" y="4191000"/>
            <a:ext cx="4495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444" name="TextBox 15"/>
          <p:cNvSpPr txBox="1">
            <a:spLocks noChangeArrowheads="1"/>
          </p:cNvSpPr>
          <p:nvPr/>
        </p:nvSpPr>
        <p:spPr bwMode="auto">
          <a:xfrm>
            <a:off x="3276600" y="5572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18445" name="TextBox 15"/>
          <p:cNvSpPr txBox="1">
            <a:spLocks noChangeArrowheads="1"/>
          </p:cNvSpPr>
          <p:nvPr/>
        </p:nvSpPr>
        <p:spPr bwMode="auto">
          <a:xfrm>
            <a:off x="3048000" y="879475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124200" y="1395413"/>
            <a:ext cx="2895600" cy="158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006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4"/>
          <p:cNvSpPr txBox="1">
            <a:spLocks noChangeArrowheads="1"/>
          </p:cNvSpPr>
          <p:nvPr/>
        </p:nvSpPr>
        <p:spPr bwMode="auto">
          <a:xfrm>
            <a:off x="1600278" y="152400"/>
            <a:ext cx="58054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228600" y="1447800"/>
            <a:ext cx="876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2" descr="Áo mư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3962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28800" y="4081463"/>
            <a:ext cx="990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3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24400" y="2011363"/>
            <a:ext cx="43434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3962400" cy="198120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28800" y="6443663"/>
            <a:ext cx="990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latin typeface="Times New Roman" pitchFamily="18" charset="0"/>
                <a:cs typeface="Times New Roman" pitchFamily="18" charset="0"/>
              </a:rPr>
              <a:t>Hình 4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24400" y="4343400"/>
            <a:ext cx="4343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Chậu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466" name="TextBox 15"/>
          <p:cNvSpPr txBox="1">
            <a:spLocks noChangeArrowheads="1"/>
          </p:cNvSpPr>
          <p:nvPr/>
        </p:nvSpPr>
        <p:spPr bwMode="auto">
          <a:xfrm>
            <a:off x="3276600" y="5572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2209800" y="879475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3124200" y="1395413"/>
            <a:ext cx="2895600" cy="158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110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4"/>
          <p:cNvSpPr txBox="1">
            <a:spLocks noChangeArrowheads="1"/>
          </p:cNvSpPr>
          <p:nvPr/>
        </p:nvSpPr>
        <p:spPr bwMode="auto">
          <a:xfrm>
            <a:off x="1676476" y="0"/>
            <a:ext cx="5729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" y="1752600"/>
            <a:ext cx="90678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Những đồ dùng bằng nhựa, chúng ta thường dùng được làm ra từ chất dẻo.</a:t>
            </a:r>
          </a:p>
        </p:txBody>
      </p: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5400000">
            <a:off x="8838407" y="1980406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 noChangeShapeType="1"/>
          </p:cNvCxnSpPr>
          <p:nvPr/>
        </p:nvCxnSpPr>
        <p:spPr bwMode="auto">
          <a:xfrm>
            <a:off x="152400" y="22098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 noChangeShapeType="1"/>
          </p:cNvCxnSpPr>
          <p:nvPr/>
        </p:nvCxnSpPr>
        <p:spPr bwMode="auto">
          <a:xfrm>
            <a:off x="152400" y="1752600"/>
            <a:ext cx="8932863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0" y="2286000"/>
            <a:ext cx="7391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*Hoạt động 2 : Tính chất và công dụng của chất dẻo.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57200" y="2566988"/>
            <a:ext cx="83820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Đọc thông tin trong sách giáo khoa trang 65 và trả lời câu hỏi:</a:t>
            </a:r>
          </a:p>
          <a:p>
            <a:pPr>
              <a:buFontTx/>
              <a:buChar char="-"/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Chất dẻo có sẵn trong tự nhiên không? Nó được làm ra từ gì?</a:t>
            </a:r>
          </a:p>
          <a:p>
            <a:pPr>
              <a:buFontTx/>
              <a:buChar char="-"/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Nêu tính chất chung của chất dẻo.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-Ngày nay, chất dẻo có thể thay thế những vật liệu nào để chế tạo ra các sản phẩm thường dùng hàng ngày? Tại sao?</a:t>
            </a: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8600" y="1752600"/>
            <a:ext cx="845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>
                <a:latin typeface="VNtimes new roman" pitchFamily="34" charset="0"/>
              </a:rPr>
              <a:t>  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Vậy đồ dùng bằng nhựa có đặc điểm chung gì?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1000" y="2139950"/>
            <a:ext cx="86106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dáng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mền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2400" y="1763713"/>
            <a:ext cx="89916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altLang="zh-TW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,</a:t>
            </a:r>
            <a:r>
              <a:rPr lang="zh-TW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</a:t>
            </a:r>
            <a:r>
              <a:rPr lang="en-US" altLang="zh-TW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chúng</a:t>
            </a:r>
            <a:r>
              <a:rPr lang="en-US" altLang="zh-TW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ta </a:t>
            </a:r>
            <a:r>
              <a:rPr lang="en-US" altLang="zh-TW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thường</a:t>
            </a:r>
            <a:r>
              <a:rPr lang="en-US" altLang="zh-TW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</a:t>
            </a:r>
            <a:r>
              <a:rPr lang="en-US" altLang="zh-TW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dùng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20493" name="TextBox 15"/>
          <p:cNvSpPr txBox="1">
            <a:spLocks noChangeArrowheads="1"/>
          </p:cNvSpPr>
          <p:nvPr/>
        </p:nvSpPr>
        <p:spPr bwMode="auto">
          <a:xfrm>
            <a:off x="3276600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0494" name="TextBox 17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496" name="TextBox 5"/>
          <p:cNvSpPr txBox="1">
            <a:spLocks noChangeArrowheads="1"/>
          </p:cNvSpPr>
          <p:nvPr/>
        </p:nvSpPr>
        <p:spPr bwMode="auto">
          <a:xfrm>
            <a:off x="0" y="1330325"/>
            <a:ext cx="876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284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0" grpId="0"/>
      <p:bldP spid="71" grpId="0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4"/>
          <p:cNvSpPr txBox="1">
            <a:spLocks noChangeArrowheads="1"/>
          </p:cNvSpPr>
          <p:nvPr/>
        </p:nvSpPr>
        <p:spPr bwMode="auto">
          <a:xfrm>
            <a:off x="2133600" y="0"/>
            <a:ext cx="527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TextBox 34"/>
          <p:cNvSpPr txBox="1">
            <a:spLocks noChangeArrowheads="1"/>
          </p:cNvSpPr>
          <p:nvPr/>
        </p:nvSpPr>
        <p:spPr bwMode="auto">
          <a:xfrm>
            <a:off x="58738" y="1752600"/>
            <a:ext cx="90678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</a:t>
            </a:r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Những đồ dùng bằng nhựa,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763794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208213"/>
            <a:ext cx="8839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152400" y="1752600"/>
            <a:ext cx="8839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512" name="TextBox 39"/>
          <p:cNvSpPr txBox="1">
            <a:spLocks noChangeArrowheads="1"/>
          </p:cNvSpPr>
          <p:nvPr/>
        </p:nvSpPr>
        <p:spPr bwMode="auto">
          <a:xfrm>
            <a:off x="228600" y="2200275"/>
            <a:ext cx="708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 : Tính chất và công dụng của chất dẻo.</a:t>
            </a:r>
          </a:p>
        </p:txBody>
      </p:sp>
      <p:sp>
        <p:nvSpPr>
          <p:cNvPr id="21513" name="TextBox 15"/>
          <p:cNvSpPr txBox="1">
            <a:spLocks noChangeArrowheads="1"/>
          </p:cNvSpPr>
          <p:nvPr/>
        </p:nvSpPr>
        <p:spPr bwMode="auto">
          <a:xfrm>
            <a:off x="3276600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1514" name="TextBox 45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516" name="TextBox 5"/>
          <p:cNvSpPr txBox="1">
            <a:spLocks noChangeArrowheads="1"/>
          </p:cNvSpPr>
          <p:nvPr/>
        </p:nvSpPr>
        <p:spPr bwMode="auto">
          <a:xfrm>
            <a:off x="152400" y="1292225"/>
            <a:ext cx="876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62000" y="2509838"/>
            <a:ext cx="5867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Chất dẻo có sẵn trong tự nhiên hay không?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914400" y="2852738"/>
            <a:ext cx="5257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Chất dẻo không có sẵn trong tự nhiên. 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5800" y="2514600"/>
            <a:ext cx="480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Chất dẻo được làm ra từ gì?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" y="2843213"/>
            <a:ext cx="6096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than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pic>
        <p:nvPicPr>
          <p:cNvPr id="23" name="Picture 6" descr="fbbdf_d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19812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1228dauk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81400"/>
            <a:ext cx="22098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co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81400"/>
            <a:ext cx="22098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" descr="CHINA_COAL4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581400"/>
            <a:ext cx="19812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219200" y="6324600"/>
            <a:ext cx="2438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Ảnh khai thác dầu mỏ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410200" y="6324600"/>
            <a:ext cx="3352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Ảnh  khai thác than đá</a:t>
            </a:r>
          </a:p>
        </p:txBody>
      </p:sp>
    </p:spTree>
    <p:extLst>
      <p:ext uri="{BB962C8B-B14F-4D97-AF65-F5344CB8AC3E}">
        <p14:creationId xmlns:p14="http://schemas.microsoft.com/office/powerpoint/2010/main" val="1803236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  <p:bldP spid="21" grpId="0"/>
      <p:bldP spid="22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4"/>
          <p:cNvSpPr txBox="1">
            <a:spLocks noChangeArrowheads="1"/>
          </p:cNvSpPr>
          <p:nvPr/>
        </p:nvSpPr>
        <p:spPr bwMode="auto">
          <a:xfrm>
            <a:off x="2057466" y="0"/>
            <a:ext cx="53482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TextBox 34"/>
          <p:cNvSpPr txBox="1">
            <a:spLocks noChangeArrowheads="1"/>
          </p:cNvSpPr>
          <p:nvPr/>
        </p:nvSpPr>
        <p:spPr bwMode="auto">
          <a:xfrm>
            <a:off x="370715" y="1752600"/>
            <a:ext cx="90678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</a:t>
            </a:r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Những đồ dùng bằng nhựa,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754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763794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152400" y="2208213"/>
            <a:ext cx="8839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423102" y="1752600"/>
            <a:ext cx="8839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2536" name="TextBox 39"/>
          <p:cNvSpPr txBox="1">
            <a:spLocks noChangeArrowheads="1"/>
          </p:cNvSpPr>
          <p:nvPr/>
        </p:nvSpPr>
        <p:spPr bwMode="auto">
          <a:xfrm>
            <a:off x="228600" y="2200275"/>
            <a:ext cx="708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 : Tính chất và công dụng của chất dẻo.</a:t>
            </a:r>
          </a:p>
        </p:txBody>
      </p:sp>
      <p:sp>
        <p:nvSpPr>
          <p:cNvPr id="22537" name="TextBox 15"/>
          <p:cNvSpPr txBox="1">
            <a:spLocks noChangeArrowheads="1"/>
          </p:cNvSpPr>
          <p:nvPr/>
        </p:nvSpPr>
        <p:spPr bwMode="auto">
          <a:xfrm>
            <a:off x="3547302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2538" name="TextBox 45"/>
          <p:cNvSpPr txBox="1">
            <a:spLocks noChangeArrowheads="1"/>
          </p:cNvSpPr>
          <p:nvPr/>
        </p:nvSpPr>
        <p:spPr bwMode="auto">
          <a:xfrm>
            <a:off x="2480502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082925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2540" name="TextBox 5"/>
          <p:cNvSpPr txBox="1">
            <a:spLocks noChangeArrowheads="1"/>
          </p:cNvSpPr>
          <p:nvPr/>
        </p:nvSpPr>
        <p:spPr bwMode="auto">
          <a:xfrm>
            <a:off x="423102" y="1292225"/>
            <a:ext cx="876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38200" y="25908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931863" y="2971800"/>
            <a:ext cx="7010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150177" y="2522538"/>
            <a:ext cx="7162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nay, chất dẻo có thể thay thế vật liệu nào để chế tạo ra các sản phẩm thường dùng hàng ngày? Tại sao?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150177" y="3219450"/>
            <a:ext cx="8077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dẻo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rãi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da,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vãi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đắt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33" name="Picture 17" descr="H:\Pictures\Screenshots\IMG_20151203_0518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70388"/>
            <a:ext cx="2514600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6" descr="H:\Pictures\Screenshots\IMG_20151203_0519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2514600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8" descr="H:\Pictures\Screenshots\IMG_20151203_0548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32300"/>
            <a:ext cx="2514600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8" descr="H:\Pictures\Screenshots\IMG_20151203_0535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19600"/>
            <a:ext cx="2514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H:\Pictures\Screenshots\IMG_20151203_1257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19600"/>
            <a:ext cx="23574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6" descr="H:\Pictures\Screenshots\IMG_20151203_13175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92613"/>
            <a:ext cx="23622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518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30" grpId="0"/>
      <p:bldP spid="30" grpId="1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4"/>
          <p:cNvSpPr txBox="1">
            <a:spLocks noChangeArrowheads="1"/>
          </p:cNvSpPr>
          <p:nvPr/>
        </p:nvSpPr>
        <p:spPr bwMode="auto">
          <a:xfrm>
            <a:off x="1828872" y="0"/>
            <a:ext cx="5576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12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2017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extBox 34"/>
          <p:cNvSpPr txBox="1">
            <a:spLocks noChangeArrowheads="1"/>
          </p:cNvSpPr>
          <p:nvPr/>
        </p:nvSpPr>
        <p:spPr bwMode="auto">
          <a:xfrm>
            <a:off x="60325" y="1752600"/>
            <a:ext cx="90678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 đồ dùng bằng nhựa, chúng ta thường dùng được làm ra từ chất dẻo.</a:t>
            </a: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 rot="5400000" flipH="1" flipV="1">
            <a:off x="-151606" y="1980406"/>
            <a:ext cx="4572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rot="5400000">
            <a:off x="8762207" y="1980406"/>
            <a:ext cx="4572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76200" y="22098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76200" y="1752600"/>
            <a:ext cx="891540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560" name="TextBox 39"/>
          <p:cNvSpPr txBox="1">
            <a:spLocks noChangeArrowheads="1"/>
          </p:cNvSpPr>
          <p:nvPr/>
        </p:nvSpPr>
        <p:spPr bwMode="auto">
          <a:xfrm>
            <a:off x="0" y="2209800"/>
            <a:ext cx="556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2 : Tính chất và của chất dẻo.</a:t>
            </a:r>
          </a:p>
        </p:txBody>
      </p:sp>
      <p:sp>
        <p:nvSpPr>
          <p:cNvPr id="23561" name="TextBox 15"/>
          <p:cNvSpPr txBox="1">
            <a:spLocks noChangeArrowheads="1"/>
          </p:cNvSpPr>
          <p:nvPr/>
        </p:nvSpPr>
        <p:spPr bwMode="auto">
          <a:xfrm>
            <a:off x="3276600" y="457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MÔN: KHOA HỌC</a:t>
            </a:r>
          </a:p>
        </p:txBody>
      </p:sp>
      <p:sp>
        <p:nvSpPr>
          <p:cNvPr id="23562" name="TextBox 45"/>
          <p:cNvSpPr txBox="1">
            <a:spLocks noChangeArrowheads="1"/>
          </p:cNvSpPr>
          <p:nvPr/>
        </p:nvSpPr>
        <p:spPr bwMode="auto">
          <a:xfrm>
            <a:off x="2209800" y="7620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BÀI: CHẤT DẺO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24200" y="1295400"/>
            <a:ext cx="2895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564" name="TextBox 5"/>
          <p:cNvSpPr txBox="1">
            <a:spLocks noChangeArrowheads="1"/>
          </p:cNvSpPr>
          <p:nvPr/>
        </p:nvSpPr>
        <p:spPr bwMode="auto">
          <a:xfrm>
            <a:off x="0" y="1290638"/>
            <a:ext cx="876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*Hoạt động 1: Kể tên và nêu đặc điểm của một số đồ dùng bằng nhựa.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3400" y="3429000"/>
            <a:ext cx="7620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-Ngày nay, các sản phẩm làm ra từ chất dẻo được dùng rộng rãi để thay thế cho sản phẩm làm bằng gỗ, da , thủy tinh, vải và kim loại vì chúng không đắt tiền, tiện dụng bền và có nhiều màu sắc đẹp.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3400" y="2662238"/>
            <a:ext cx="6324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-Chất dẻo được làm ra từ dầu mỏ và than đá.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400" y="3048000"/>
            <a:ext cx="6934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-Chất dẻo có tính chất chung là cách điện, cách nhiệt, nhẹ, rất bền, khó vỡ, có tính dẻo ở nhiệt độ cao.</a:t>
            </a:r>
          </a:p>
        </p:txBody>
      </p:sp>
    </p:spTree>
    <p:extLst>
      <p:ext uri="{BB962C8B-B14F-4D97-AF65-F5344CB8AC3E}">
        <p14:creationId xmlns:p14="http://schemas.microsoft.com/office/powerpoint/2010/main" val="494194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2120</Words>
  <Application>Microsoft Office PowerPoint</Application>
  <PresentationFormat>On-screen Show (4:3)</PresentationFormat>
  <Paragraphs>180</Paragraphs>
  <Slides>19</Slides>
  <Notes>11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2017-12-25T14:37:29Z</dcterms:created>
  <dcterms:modified xsi:type="dcterms:W3CDTF">2018-01-15T13:28:03Z</dcterms:modified>
</cp:coreProperties>
</file>