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5" r:id="rId2"/>
    <p:sldId id="263" r:id="rId3"/>
    <p:sldId id="259" r:id="rId4"/>
    <p:sldId id="260" r:id="rId5"/>
    <p:sldId id="261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8F9E0-BDE5-4461-827D-514AD7C190D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13C35-B7D3-4498-B31F-1528CC24BE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01A9B-0CA5-4075-B97C-8A403ABA35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7DC03-2D0F-4FE4-B6CF-D04105FD856C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99A97-8D63-43FE-9785-01CF10F7E1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gif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8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Image" r:id="rId3" imgW="8469841" imgH="6184127" progId="Photoshop.Image.8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0" y="0"/>
          <a:ext cx="1360488" cy="2209800"/>
        </p:xfrm>
        <a:graphic>
          <a:graphicData uri="http://schemas.openxmlformats.org/presentationml/2006/ole">
            <p:oleObj spid="_x0000_s1027" name="Clip" r:id="rId4" imgW="1278360" imgH="1274040" progId="MS_ClipArt_Gallery.2">
              <p:embed/>
            </p:oleObj>
          </a:graphicData>
        </a:graphic>
      </p:graphicFrame>
      <p:pic>
        <p:nvPicPr>
          <p:cNvPr id="1028" name="Picture 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-453231" y="5177631"/>
            <a:ext cx="21336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8" descr="blumen-pflanzen12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24600" y="3352800"/>
            <a:ext cx="914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9" descr="blumen-pflanzen12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1200" y="3352800"/>
            <a:ext cx="914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914400" y="4267200"/>
            <a:ext cx="7315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VỀ DỰ GIỜ THĂM 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LỚP </a:t>
            </a:r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</a:rPr>
              <a:t>4D1</a:t>
            </a:r>
            <a:endParaRPr lang="en-US" sz="3200" b="1">
              <a:solidFill>
                <a:srgbClr val="0000CC"/>
              </a:solidFill>
              <a:latin typeface="Times New Roman" pitchFamily="18" charset="0"/>
            </a:endParaRPr>
          </a:p>
          <a:p>
            <a:pPr algn="ctr"/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 MÔN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: </a:t>
            </a:r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</a:rPr>
              <a:t>TOÁN</a:t>
            </a:r>
            <a:endParaRPr lang="en-US" sz="3200" b="1">
              <a:solidFill>
                <a:srgbClr val="0000CC"/>
              </a:solidFill>
              <a:latin typeface="Times New Roman" pitchFamily="18" charset="0"/>
            </a:endParaRPr>
          </a:p>
          <a:p>
            <a:pPr algn="ctr"/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Giáo viên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: </a:t>
            </a:r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</a:rPr>
              <a:t>Đặng Hồng Phương</a:t>
            </a:r>
            <a:endParaRPr lang="en-US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pic>
        <p:nvPicPr>
          <p:cNvPr id="1032" name="Picture 11" descr="blumen-pflanzen11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2057400"/>
            <a:ext cx="24257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2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7353300" y="419100"/>
            <a:ext cx="2209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3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7750175" y="4572000"/>
            <a:ext cx="1393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10" name="WordArt 14"/>
          <p:cNvSpPr>
            <a:spLocks noChangeArrowheads="1" noChangeShapeType="1" noTextEdit="1"/>
          </p:cNvSpPr>
          <p:nvPr/>
        </p:nvSpPr>
        <p:spPr bwMode="auto">
          <a:xfrm>
            <a:off x="1066800" y="1066800"/>
            <a:ext cx="6934200" cy="7239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296260"/>
              </a:avLst>
            </a:prstTxWarp>
          </a:bodyPr>
          <a:lstStyle/>
          <a:p>
            <a:r>
              <a:rPr lang="en-US" sz="3600" b="1" kern="1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rPr>
              <a:t>CHÀO MỪNG QUÝ THẦY CÔ GIÁO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2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2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6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6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6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10" grpId="0" animBg="1"/>
      <p:bldP spid="106510" grpId="1" animBg="1"/>
      <p:bldP spid="106510" grpId="2" animBg="1"/>
      <p:bldP spid="106510" grpId="3" animBg="1"/>
      <p:bldP spid="106510" grpId="4" animBg="1"/>
      <p:bldP spid="106510" grpId="5" animBg="1"/>
      <p:bldP spid="106510" grpId="6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0"/>
          <p:cNvSpPr txBox="1">
            <a:spLocks noChangeArrowheads="1"/>
          </p:cNvSpPr>
          <p:nvPr/>
        </p:nvSpPr>
        <p:spPr bwMode="auto">
          <a:xfrm>
            <a:off x="914400" y="2286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Thứ ba ngày 12 tháng 9 năm 2017</a:t>
            </a:r>
          </a:p>
          <a:p>
            <a:pPr algn="ctr"/>
            <a:r>
              <a:rPr lang="en-US" sz="2400" b="1" u="sng" smtClean="0">
                <a:latin typeface="Times New Roman" pitchFamily="18" charset="0"/>
              </a:rPr>
              <a:t>Toán</a:t>
            </a:r>
            <a:endParaRPr lang="en-US" sz="2400" b="1" u="sng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9906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Tiết 5: Luyện tập</a:t>
            </a:r>
            <a:endParaRPr lang="vi-VN" sz="24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81000" y="2133600"/>
          <a:ext cx="2971800" cy="1524000"/>
        </p:xfrm>
        <a:graphic>
          <a:graphicData uri="http://schemas.openxmlformats.org/drawingml/2006/table">
            <a:tbl>
              <a:tblPr/>
              <a:tblGrid>
                <a:gridCol w="1536090"/>
                <a:gridCol w="1435710"/>
              </a:tblGrid>
              <a:tr h="508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6 x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4572000" y="2209800"/>
          <a:ext cx="3962401" cy="1371600"/>
        </p:xfrm>
        <a:graphic>
          <a:graphicData uri="http://schemas.openxmlformats.org/drawingml/2006/table">
            <a:tbl>
              <a:tblPr/>
              <a:tblGrid>
                <a:gridCol w="2048120"/>
                <a:gridCol w="1914281"/>
              </a:tblGrid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18 :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457200" y="4495800"/>
          <a:ext cx="3200400" cy="1524000"/>
        </p:xfrm>
        <a:graphic>
          <a:graphicData uri="http://schemas.openxmlformats.org/drawingml/2006/table">
            <a:tbl>
              <a:tblPr/>
              <a:tblGrid>
                <a:gridCol w="1654251"/>
                <a:gridCol w="1546149"/>
              </a:tblGrid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a + 56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648200" y="4572000"/>
          <a:ext cx="3733800" cy="1524000"/>
        </p:xfrm>
        <a:graphic>
          <a:graphicData uri="http://schemas.openxmlformats.org/drawingml/2006/table">
            <a:tbl>
              <a:tblPr/>
              <a:tblGrid>
                <a:gridCol w="1929959"/>
                <a:gridCol w="1803841"/>
              </a:tblGrid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97 -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3400" y="16002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1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Tính giá trị của biểu thức (theo mẫu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05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62400" y="2209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" y="44913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2400" y="44151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3600" y="27432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x 5 = 30</a:t>
            </a:r>
            <a:endParaRPr lang="en-US" sz="20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0"/>
          <p:cNvSpPr txBox="1">
            <a:spLocks noChangeArrowheads="1"/>
          </p:cNvSpPr>
          <p:nvPr/>
        </p:nvSpPr>
        <p:spPr bwMode="auto">
          <a:xfrm>
            <a:off x="914400" y="2286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Thứ ba ngày 12 tháng 9 năm 2017</a:t>
            </a:r>
          </a:p>
          <a:p>
            <a:pPr algn="ctr"/>
            <a:r>
              <a:rPr lang="en-US" sz="2400" b="1" u="sng" smtClean="0">
                <a:latin typeface="Times New Roman" pitchFamily="18" charset="0"/>
              </a:rPr>
              <a:t>Toán</a:t>
            </a:r>
            <a:endParaRPr lang="en-US" sz="2400" b="1" u="sng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9906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Tiết 5: Luyện tập</a:t>
            </a:r>
            <a:endParaRPr lang="vi-VN" sz="24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33400" y="16002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1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Tính giá trị của biểu thức (theo mẫu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2133600"/>
            <a:ext cx="5486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Bài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Tính giá trị của biểu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thức</a:t>
            </a:r>
          </a:p>
          <a:p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) 35 + 3 x n     với n = 7</a:t>
            </a: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        d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) 37 x ( 18 : y )    với y = 9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0"/>
          <p:cNvSpPr txBox="1">
            <a:spLocks noChangeArrowheads="1"/>
          </p:cNvSpPr>
          <p:nvPr/>
        </p:nvSpPr>
        <p:spPr bwMode="auto">
          <a:xfrm>
            <a:off x="914400" y="2286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Thứ ba ngày 12 tháng 9 năm 2017</a:t>
            </a:r>
          </a:p>
          <a:p>
            <a:pPr algn="ctr"/>
            <a:r>
              <a:rPr lang="en-US" sz="2400" b="1" u="sng" smtClean="0">
                <a:latin typeface="Times New Roman" pitchFamily="18" charset="0"/>
              </a:rPr>
              <a:t>Toán</a:t>
            </a:r>
            <a:endParaRPr lang="en-US" sz="2400" b="1" u="sng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9906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Tiết 5: Luyện tập</a:t>
            </a:r>
            <a:endParaRPr lang="vi-VN" sz="24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33400" y="16002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1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Tính giá trị của biểu thức (theo mẫu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2133601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2: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Tính giá trị của biểu thức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685871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3: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Viết vào ô trống (theo mẫu)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3276600"/>
          <a:ext cx="8077200" cy="3276600"/>
        </p:xfrm>
        <a:graphic>
          <a:graphicData uri="http://schemas.openxmlformats.org/drawingml/2006/table">
            <a:tbl>
              <a:tblPr/>
              <a:tblGrid>
                <a:gridCol w="1319955"/>
                <a:gridCol w="2916085"/>
                <a:gridCol w="3841160"/>
              </a:tblGrid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Biểu thức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Giá trị của biểu thức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US" sz="1300">
                        <a:solidFill>
                          <a:srgbClr val="0070C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 x c</a:t>
                      </a:r>
                      <a:endParaRPr lang="en-US" sz="1300">
                        <a:solidFill>
                          <a:srgbClr val="0070C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solidFill>
                            <a:srgbClr val="0070C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en-US" sz="1300">
                        <a:solidFill>
                          <a:srgbClr val="0070C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7 + 3 x c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(92 - c) + 81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  <a:tab pos="5581015" algn="l"/>
                        </a:tabLs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66 x c + 32</a:t>
                      </a:r>
                      <a:endParaRPr lang="en-US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02" marR="64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0"/>
          <p:cNvSpPr txBox="1">
            <a:spLocks noChangeArrowheads="1"/>
          </p:cNvSpPr>
          <p:nvPr/>
        </p:nvSpPr>
        <p:spPr bwMode="auto">
          <a:xfrm>
            <a:off x="914400" y="2286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Thứ ba ngày 12 tháng 9 năm 2017</a:t>
            </a:r>
          </a:p>
          <a:p>
            <a:pPr algn="ctr"/>
            <a:r>
              <a:rPr lang="en-US" sz="2400" b="1" u="sng" smtClean="0">
                <a:latin typeface="Times New Roman" pitchFamily="18" charset="0"/>
              </a:rPr>
              <a:t>Toán</a:t>
            </a:r>
            <a:endParaRPr lang="en-US" sz="2400" b="1" u="sng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9906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Tiết 5: Luyện tập</a:t>
            </a:r>
            <a:endParaRPr lang="vi-VN" sz="24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28600" y="14478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1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Tính giá trị của biểu thức (theo mẫu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00" y="1828800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2: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Tính giá trị của biểu thức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209800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3: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Viết vào ô trống (theo mẫu)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743200"/>
            <a:ext cx="68580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4: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Một hình vuông có độ dài cạnh là a.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Gọi chu vi hình vuông là P. Ta có :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                P = a x 4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Hãy tính chu vi hình vuông với: 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a = 3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cm ; a = 5dm ;  a = 8m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72200" y="4267200"/>
            <a:ext cx="2057400" cy="1905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15000" y="48768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00200" y="4429542"/>
            <a:ext cx="6248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400" b="1" smtClean="0">
                <a:solidFill>
                  <a:srgbClr val="0070C0"/>
                </a:solidFill>
                <a:latin typeface="Times New Roman" pitchFamily="18" charset="0"/>
              </a:rPr>
              <a:t>Cho  b = 0 , giá trị của biểu thức 36 – b x 9 =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       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36</a:t>
            </a:r>
            <a:endParaRPr lang="en-US" sz="2400" smtClean="0">
              <a:solidFill>
                <a:srgbClr val="FF3300"/>
              </a:solidFill>
              <a:latin typeface="Times New Roman" pitchFamily="18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 B.  25</a:t>
            </a:r>
          </a:p>
          <a:p>
            <a:pPr marL="342900" indent="-342900">
              <a:spcBef>
                <a:spcPct val="50000"/>
              </a:spcBef>
            </a:pP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 C.  63</a:t>
            </a:r>
            <a:endParaRPr 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1524000" y="4876800"/>
            <a:ext cx="609600" cy="609600"/>
          </a:xfrm>
          <a:prstGeom prst="ellips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2590800" y="3200400"/>
            <a:ext cx="609600" cy="609600"/>
          </a:xfrm>
          <a:prstGeom prst="ellips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Rectangle 14"/>
          <p:cNvSpPr>
            <a:spLocks noChangeArrowheads="1"/>
          </p:cNvSpPr>
          <p:nvPr/>
        </p:nvSpPr>
        <p:spPr bwMode="auto">
          <a:xfrm>
            <a:off x="1066800" y="1447800"/>
            <a:ext cx="6553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        Cho biểu thức 125 –( 58 + m ) với m = 29. </a:t>
            </a:r>
          </a:p>
          <a:p>
            <a:pPr marL="342900" indent="-342900"/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en-US" sz="2400" b="1" smtClean="0">
                <a:solidFill>
                  <a:srgbClr val="6600CC"/>
                </a:solidFill>
                <a:latin typeface="Times New Roman" pitchFamily="18" charset="0"/>
              </a:rPr>
              <a:t>           Giá trị đúng của biểu thức là: </a:t>
            </a:r>
            <a:endParaRPr lang="en-US" sz="2400" b="1">
              <a:solidFill>
                <a:srgbClr val="6600CC"/>
              </a:solidFill>
              <a:latin typeface="Times New Roman" pitchFamily="18" charset="0"/>
            </a:endParaRPr>
          </a:p>
          <a:p>
            <a:pPr marL="342900" indent="-342900"/>
            <a:r>
              <a:rPr lang="en-US" sz="2400" b="1">
                <a:solidFill>
                  <a:srgbClr val="6600CC"/>
                </a:solidFill>
              </a:rPr>
              <a:t>                                            </a:t>
            </a:r>
          </a:p>
        </p:txBody>
      </p:sp>
      <p:sp>
        <p:nvSpPr>
          <p:cNvPr id="5131" name="Rectangle 15"/>
          <p:cNvSpPr>
            <a:spLocks noChangeArrowheads="1"/>
          </p:cNvSpPr>
          <p:nvPr/>
        </p:nvSpPr>
        <p:spPr bwMode="auto">
          <a:xfrm>
            <a:off x="2438400" y="2724150"/>
            <a:ext cx="1600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en-US" sz="2400">
                <a:solidFill>
                  <a:srgbClr val="FF3300"/>
                </a:solidFill>
                <a:latin typeface="Times New Roman" pitchFamily="18" charset="0"/>
              </a:rPr>
              <a:t>  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B</a:t>
            </a:r>
            <a:r>
              <a:rPr lang="en-US" sz="2400">
                <a:solidFill>
                  <a:srgbClr val="FF3300"/>
                </a:solidFill>
                <a:latin typeface="Times New Roman" pitchFamily="18" charset="0"/>
              </a:rPr>
              <a:t>. 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96</a:t>
            </a:r>
            <a:endParaRPr 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132" name="Rectangle 16"/>
          <p:cNvSpPr>
            <a:spLocks noChangeArrowheads="1"/>
          </p:cNvSpPr>
          <p:nvPr/>
        </p:nvSpPr>
        <p:spPr bwMode="auto">
          <a:xfrm>
            <a:off x="2667000" y="23622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en-US" sz="2400">
                <a:solidFill>
                  <a:srgbClr val="FF3300"/>
                </a:solidFill>
              </a:rPr>
              <a:t>A</a:t>
            </a:r>
            <a:r>
              <a:rPr lang="en-US" sz="2400">
                <a:solidFill>
                  <a:srgbClr val="FF3300"/>
                </a:solidFill>
              </a:rPr>
              <a:t>.</a:t>
            </a:r>
            <a:r>
              <a:rPr lang="en-US" sz="2400">
                <a:solidFill>
                  <a:srgbClr val="0000FF"/>
                </a:solidFill>
              </a:rPr>
              <a:t>    </a:t>
            </a:r>
            <a:r>
              <a:rPr lang="en-US" sz="2400" smtClean="0">
                <a:solidFill>
                  <a:srgbClr val="0000FF"/>
                </a:solidFill>
              </a:rPr>
              <a:t> 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48     </a:t>
            </a:r>
            <a:endParaRPr 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133" name="Rectangle 17"/>
          <p:cNvSpPr>
            <a:spLocks noChangeArrowheads="1"/>
          </p:cNvSpPr>
          <p:nvPr/>
        </p:nvSpPr>
        <p:spPr bwMode="auto">
          <a:xfrm>
            <a:off x="3276600" y="32766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en-US" sz="2400">
                <a:solidFill>
                  <a:srgbClr val="0000FF"/>
                </a:solidFill>
              </a:rPr>
              <a:t>  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</a:rPr>
              <a:t>38</a:t>
            </a:r>
            <a:endParaRPr 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2762250" y="32766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  <a:latin typeface="Times New Roman" pitchFamily="18" charset="0"/>
              </a:rPr>
              <a:t>C.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1676400" y="49530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solidFill>
                  <a:srgbClr val="FF3300"/>
                </a:solidFill>
                <a:latin typeface="Times New Roman" pitchFamily="18" charset="0"/>
                <a:cs typeface="Arial" charset="0"/>
              </a:rPr>
              <a:t>A.</a:t>
            </a:r>
          </a:p>
        </p:txBody>
      </p:sp>
      <p:pic>
        <p:nvPicPr>
          <p:cNvPr id="23576" name="Picture 24" descr="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4267200"/>
            <a:ext cx="6019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7" name="Picture 25" descr="000000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1447800"/>
            <a:ext cx="5562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2" name="WordArt 26"/>
          <p:cNvSpPr>
            <a:spLocks noChangeArrowheads="1" noChangeShapeType="1" noTextEdit="1"/>
          </p:cNvSpPr>
          <p:nvPr/>
        </p:nvSpPr>
        <p:spPr bwMode="auto">
          <a:xfrm>
            <a:off x="1905000" y="304800"/>
            <a:ext cx="5486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Trò chơi : Hái hoa toán học</a:t>
            </a:r>
            <a:endParaRPr lang="en-US" sz="3600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5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19" dur="2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10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7"/>
                  </p:tgtEl>
                </p:cond>
              </p:nextCondLst>
            </p:seq>
          </p:childTnLst>
        </p:cTn>
      </p:par>
    </p:tnLst>
    <p:bldLst>
      <p:bldP spid="23559" grpId="0" animBg="1"/>
      <p:bldP spid="235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0"/>
          <p:cNvSpPr txBox="1">
            <a:spLocks noChangeArrowheads="1"/>
          </p:cNvSpPr>
          <p:nvPr/>
        </p:nvSpPr>
        <p:spPr bwMode="auto">
          <a:xfrm>
            <a:off x="914400" y="2286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Thứ ba ngày 12 tháng 9 năm 2017</a:t>
            </a:r>
          </a:p>
          <a:p>
            <a:pPr algn="ctr"/>
            <a:r>
              <a:rPr lang="en-US" sz="2400" b="1" u="sng" smtClean="0">
                <a:latin typeface="Times New Roman" pitchFamily="18" charset="0"/>
              </a:rPr>
              <a:t>Toán</a:t>
            </a:r>
            <a:endParaRPr lang="en-US" sz="2400" b="1" u="sng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990600"/>
            <a:ext cx="4038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</a:rPr>
              <a:t>Tiết 5: Luyện tập</a:t>
            </a:r>
            <a:endParaRPr lang="vi-VN" sz="24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28600" y="14478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1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Tính giá trị của biểu thức (theo mẫu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00" y="1828800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2: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Tính giá trị của biểu thức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209800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3: 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Viết vào ô trống (theo mẫu)</a:t>
            </a: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743200"/>
            <a:ext cx="68580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Bài 4: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Một hình vuông có độ dài cạnh là a.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Gọi chu vi hình vuông là P. Ta có :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                P = a x 4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Hãy tính chu vi hình vuông với: </a:t>
            </a:r>
          </a:p>
          <a:p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a = 3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cm ; a = 5dm ;  a = 8m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72200" y="4267200"/>
            <a:ext cx="2057400" cy="1905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15000" y="48768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493</Words>
  <Application>Microsoft Office PowerPoint</Application>
  <PresentationFormat>On-screen Show (4:3)</PresentationFormat>
  <Paragraphs>90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Office Theme</vt:lpstr>
      <vt:lpstr>Adobe Photoshop Image</vt:lpstr>
      <vt:lpstr>Microsoft Clip Gallery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QuangQ-Q</dc:creator>
  <cp:lastModifiedBy>QuangQ-Q</cp:lastModifiedBy>
  <cp:revision>22</cp:revision>
  <dcterms:created xsi:type="dcterms:W3CDTF">2017-09-12T02:45:31Z</dcterms:created>
  <dcterms:modified xsi:type="dcterms:W3CDTF">2017-09-12T04:01:11Z</dcterms:modified>
</cp:coreProperties>
</file>