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6" r:id="rId3"/>
    <p:sldId id="261" r:id="rId4"/>
    <p:sldId id="270" r:id="rId5"/>
    <p:sldId id="264" r:id="rId6"/>
    <p:sldId id="289" r:id="rId7"/>
    <p:sldId id="271" r:id="rId8"/>
    <p:sldId id="273" r:id="rId9"/>
    <p:sldId id="274" r:id="rId10"/>
    <p:sldId id="286" r:id="rId11"/>
    <p:sldId id="28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CDE53"/>
    <a:srgbClr val="FFE9C9"/>
    <a:srgbClr val="FF66FF"/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9D714-CADF-4E43-9DCE-411CCDFD6DE3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1DC86-D0A7-456E-AA09-1326399F05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4985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362150"/>
      </p:ext>
    </p:extLst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0061765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8803270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338133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2254342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7120982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0039667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94443942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34102549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459612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0412670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9B11F-FD39-4463-B8EE-9C327E0107F0}" type="datetimeFigureOut">
              <a:rPr lang="en-US" smtClean="0"/>
              <a:pPr/>
              <a:t>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A857-939C-4488-8464-AEE40D69B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544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9.jpe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r="-18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5105400"/>
            <a:ext cx="9372600" cy="1362075"/>
          </a:xfrm>
        </p:spPr>
        <p:txBody>
          <a:bodyPr>
            <a:normAutofit/>
          </a:bodyPr>
          <a:lstStyle/>
          <a:p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i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i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i="1" cap="none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i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i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cap="none" dirty="0" err="1" smtClean="0">
                <a:latin typeface="Times New Roman" pitchFamily="18" charset="0"/>
                <a:cs typeface="Times New Roman" pitchFamily="18" charset="0"/>
              </a:rPr>
              <a:t>Thoa</a:t>
            </a:r>
            <a:endParaRPr lang="en-US" sz="3200" i="1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62000" y="1981200"/>
            <a:ext cx="7239000" cy="22098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cs typeface="Times New Roman" pitchFamily="18" charset="0"/>
              </a:rPr>
              <a:t>Tự</a:t>
            </a:r>
            <a:r>
              <a:rPr lang="en-US" sz="5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cs typeface="Times New Roman" pitchFamily="18" charset="0"/>
              </a:rPr>
              <a:t>nhiên</a:t>
            </a:r>
            <a:r>
              <a:rPr lang="en-US" sz="5400" b="1" dirty="0" smtClean="0">
                <a:solidFill>
                  <a:srgbClr val="002060"/>
                </a:solidFill>
                <a:cs typeface="Times New Roman" pitchFamily="18" charset="0"/>
              </a:rPr>
              <a:t>- </a:t>
            </a:r>
            <a:r>
              <a:rPr lang="en-US" sz="5400" b="1" dirty="0" err="1" smtClean="0">
                <a:solidFill>
                  <a:srgbClr val="002060"/>
                </a:solidFill>
                <a:cs typeface="Times New Roman" pitchFamily="18" charset="0"/>
              </a:rPr>
              <a:t>Xã</a:t>
            </a:r>
            <a:r>
              <a:rPr lang="en-US" sz="5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cs typeface="Times New Roman" pitchFamily="18" charset="0"/>
              </a:rPr>
              <a:t>hội</a:t>
            </a:r>
            <a:endParaRPr lang="en-US" sz="4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cs typeface="Times New Roman" pitchFamily="18" charset="0"/>
              </a:rPr>
              <a:t>Lớp</a:t>
            </a:r>
            <a:r>
              <a:rPr lang="en-US" sz="4400" b="1" dirty="0" smtClean="0">
                <a:solidFill>
                  <a:srgbClr val="002060"/>
                </a:solidFill>
                <a:cs typeface="Times New Roman" pitchFamily="18" charset="0"/>
              </a:rPr>
              <a:t> 3</a:t>
            </a:r>
          </a:p>
          <a:p>
            <a:pPr algn="ctr"/>
            <a:r>
              <a:rPr lang="en-US" sz="4400" b="1" dirty="0" err="1" smtClean="0">
                <a:solidFill>
                  <a:srgbClr val="FF0000"/>
                </a:solidFill>
                <a:cs typeface="Times New Roman" pitchFamily="18" charset="0"/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4: </a:t>
            </a:r>
            <a:r>
              <a:rPr lang="en-US" sz="4400" b="1" dirty="0" err="1" smtClean="0">
                <a:solidFill>
                  <a:srgbClr val="FF0000"/>
                </a:solidFill>
                <a:cs typeface="Times New Roman" pitchFamily="18" charset="0"/>
              </a:rPr>
              <a:t>Phòng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cs typeface="Times New Roman" pitchFamily="18" charset="0"/>
              </a:rPr>
              <a:t>bệnh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cs typeface="Times New Roman" pitchFamily="18" charset="0"/>
              </a:rPr>
              <a:t>hô</a:t>
            </a:r>
            <a:r>
              <a:rPr lang="en-US" sz="4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cs typeface="Times New Roman" pitchFamily="18" charset="0"/>
              </a:rPr>
              <a:t>hấp</a:t>
            </a:r>
            <a:endParaRPr lang="en-US" sz="44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82684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4637"/>
            <a:ext cx="8686800" cy="5897563"/>
          </a:xfrm>
        </p:spPr>
        <p:txBody>
          <a:bodyPr>
            <a:normAutofit/>
          </a:bodyPr>
          <a:lstStyle/>
          <a:p>
            <a:r>
              <a:rPr lang="en-US" altLang="en-US" sz="4800" b="1" dirty="0" err="1" smtClean="0">
                <a:solidFill>
                  <a:srgbClr val="FF0000"/>
                </a:solidFill>
                <a:cs typeface="Times New Roman" pitchFamily="18" charset="0"/>
              </a:rPr>
              <a:t>Cách</a:t>
            </a:r>
            <a:r>
              <a:rPr lang="en-US" altLang="en-US" sz="48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cs typeface="Times New Roman" pitchFamily="18" charset="0"/>
              </a:rPr>
              <a:t>phòng</a:t>
            </a:r>
            <a:r>
              <a:rPr lang="en-US" altLang="en-US" sz="48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cs typeface="Times New Roman" pitchFamily="18" charset="0"/>
              </a:rPr>
              <a:t>bệnh</a:t>
            </a:r>
            <a:r>
              <a:rPr lang="en-US" altLang="en-US" sz="4800" b="1" dirty="0" smtClean="0">
                <a:solidFill>
                  <a:srgbClr val="FF0000"/>
                </a:solidFill>
                <a:cs typeface="Times New Roman" pitchFamily="18" charset="0"/>
              </a:rPr>
              <a:t>: </a:t>
            </a:r>
            <a:r>
              <a:rPr lang="en-US" altLang="en-US" sz="4400" b="1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en-US" altLang="en-US" sz="4400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en-US" altLang="en-US" sz="4000" b="1" dirty="0" smtClean="0">
                <a:cs typeface="Times New Roman" pitchFamily="18" charset="0"/>
              </a:rPr>
              <a:t>- </a:t>
            </a:r>
            <a:r>
              <a:rPr lang="en-US" altLang="en-US" sz="4000" b="1" dirty="0" err="1" smtClean="0">
                <a:cs typeface="Times New Roman" pitchFamily="18" charset="0"/>
              </a:rPr>
              <a:t>Giữ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ấm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cho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cơ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thể</a:t>
            </a:r>
            <a:r>
              <a:rPr lang="en-US" altLang="en-US" sz="4000" b="1" dirty="0" smtClean="0">
                <a:cs typeface="Times New Roman" pitchFamily="18" charset="0"/>
              </a:rPr>
              <a:t/>
            </a:r>
            <a:br>
              <a:rPr lang="en-US" altLang="en-US" sz="4000" b="1" dirty="0" smtClean="0">
                <a:cs typeface="Times New Roman" pitchFamily="18" charset="0"/>
              </a:rPr>
            </a:br>
            <a:r>
              <a:rPr lang="en-US" altLang="en-US" sz="4000" b="1" dirty="0" smtClean="0">
                <a:cs typeface="Times New Roman" pitchFamily="18" charset="0"/>
              </a:rPr>
              <a:t>- </a:t>
            </a:r>
            <a:r>
              <a:rPr lang="en-US" altLang="en-US" sz="4000" b="1" dirty="0" err="1" smtClean="0">
                <a:cs typeface="Times New Roman" pitchFamily="18" charset="0"/>
              </a:rPr>
              <a:t>Giữ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vệ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sinh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mũi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họng</a:t>
            </a:r>
            <a:r>
              <a:rPr lang="en-US" altLang="en-US" sz="4000" b="1" dirty="0" smtClean="0">
                <a:cs typeface="Times New Roman" pitchFamily="18" charset="0"/>
              </a:rPr>
              <a:t/>
            </a:r>
            <a:br>
              <a:rPr lang="en-US" altLang="en-US" sz="4000" b="1" dirty="0" smtClean="0">
                <a:cs typeface="Times New Roman" pitchFamily="18" charset="0"/>
              </a:rPr>
            </a:br>
            <a:r>
              <a:rPr lang="en-US" altLang="en-US" sz="4000" b="1" dirty="0" smtClean="0">
                <a:cs typeface="Times New Roman" pitchFamily="18" charset="0"/>
              </a:rPr>
              <a:t>- </a:t>
            </a:r>
            <a:r>
              <a:rPr lang="en-US" altLang="en-US" sz="4000" b="1" dirty="0" err="1" smtClean="0">
                <a:cs typeface="Times New Roman" pitchFamily="18" charset="0"/>
              </a:rPr>
              <a:t>Giữ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nơi</a:t>
            </a:r>
            <a:r>
              <a:rPr lang="en-US" altLang="en-US" sz="4000" b="1" dirty="0" smtClean="0">
                <a:cs typeface="Times New Roman" pitchFamily="18" charset="0"/>
              </a:rPr>
              <a:t> ở </a:t>
            </a:r>
            <a:r>
              <a:rPr lang="en-US" altLang="en-US" sz="4000" b="1" dirty="0" err="1" smtClean="0">
                <a:cs typeface="Times New Roman" pitchFamily="18" charset="0"/>
              </a:rPr>
              <a:t>đủ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ấm</a:t>
            </a:r>
            <a:r>
              <a:rPr lang="en-US" altLang="en-US" sz="4000" b="1" dirty="0" smtClean="0">
                <a:cs typeface="Times New Roman" pitchFamily="18" charset="0"/>
              </a:rPr>
              <a:t>, </a:t>
            </a:r>
            <a:r>
              <a:rPr lang="en-US" altLang="en-US" sz="4000" b="1" dirty="0" err="1" smtClean="0">
                <a:cs typeface="Times New Roman" pitchFamily="18" charset="0"/>
              </a:rPr>
              <a:t>thoáng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khí</a:t>
            </a:r>
            <a:r>
              <a:rPr lang="en-US" altLang="en-US" sz="4000" b="1" dirty="0" smtClean="0">
                <a:cs typeface="Times New Roman" pitchFamily="18" charset="0"/>
              </a:rPr>
              <a:t>, </a:t>
            </a:r>
            <a:r>
              <a:rPr lang="en-US" altLang="en-US" sz="4000" b="1" dirty="0" err="1" smtClean="0">
                <a:cs typeface="Times New Roman" pitchFamily="18" charset="0"/>
              </a:rPr>
              <a:t>tránh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gió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lùa</a:t>
            </a:r>
            <a:r>
              <a:rPr lang="en-US" altLang="en-US" sz="4000" b="1" dirty="0" smtClean="0">
                <a:cs typeface="Times New Roman" pitchFamily="18" charset="0"/>
              </a:rPr>
              <a:t/>
            </a:r>
            <a:br>
              <a:rPr lang="en-US" altLang="en-US" sz="4000" b="1" dirty="0" smtClean="0">
                <a:cs typeface="Times New Roman" pitchFamily="18" charset="0"/>
              </a:rPr>
            </a:br>
            <a:r>
              <a:rPr lang="en-US" altLang="en-US" sz="4000" b="1" dirty="0" smtClean="0">
                <a:cs typeface="Times New Roman" pitchFamily="18" charset="0"/>
              </a:rPr>
              <a:t>- </a:t>
            </a:r>
            <a:r>
              <a:rPr lang="en-US" altLang="en-US" sz="4000" b="1" dirty="0" err="1" smtClean="0">
                <a:cs typeface="Times New Roman" pitchFamily="18" charset="0"/>
              </a:rPr>
              <a:t>Ăn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uống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đủ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chất,tập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thể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dục</a:t>
            </a:r>
            <a:r>
              <a:rPr lang="en-US" altLang="en-US" sz="4000" b="1" dirty="0" smtClean="0">
                <a:cs typeface="Times New Roman" pitchFamily="18" charset="0"/>
              </a:rPr>
              <a:t>   </a:t>
            </a:r>
            <a:r>
              <a:rPr lang="en-US" altLang="en-US" sz="4000" b="1" dirty="0" err="1" smtClean="0">
                <a:cs typeface="Times New Roman" pitchFamily="18" charset="0"/>
              </a:rPr>
              <a:t>thường</a:t>
            </a:r>
            <a:r>
              <a:rPr lang="en-US" altLang="en-US" sz="4000" b="1" dirty="0" smtClean="0"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cs typeface="Times New Roman" pitchFamily="18" charset="0"/>
              </a:rPr>
              <a:t>xuyên</a:t>
            </a:r>
            <a:r>
              <a:rPr lang="en-US" altLang="en-US" sz="4000" b="1" dirty="0" smtClean="0">
                <a:cs typeface="Times New Roman" pitchFamily="18" charset="0"/>
              </a:rPr>
              <a:t>,…</a:t>
            </a:r>
            <a:endParaRPr lang="en-US" sz="4000" b="1" dirty="0"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1371600"/>
            <a:ext cx="8610600" cy="3581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Cảm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ơn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thầy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cô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và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các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em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đã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lắng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nghe</a:t>
            </a: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220145452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71600"/>
            <a:ext cx="4191000" cy="5257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1828800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Mũi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-76200" y="4215825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Lá </a:t>
            </a:r>
            <a:r>
              <a:rPr lang="en-US" sz="3200" b="1" dirty="0" err="1" smtClean="0"/>
              <a:t>phổi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phải</a:t>
            </a:r>
            <a:endParaRPr 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3048000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Khí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quản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86600" y="4572000"/>
            <a:ext cx="1782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Phế</a:t>
            </a:r>
            <a:r>
              <a:rPr lang="en-US" sz="3200" b="1" dirty="0" smtClean="0"/>
              <a:t>́ </a:t>
            </a:r>
            <a:r>
              <a:rPr lang="en-US" sz="3200" b="1" dirty="0" err="1" smtClean="0"/>
              <a:t>quản</a:t>
            </a:r>
            <a:endParaRPr 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54967" y="3657600"/>
            <a:ext cx="2089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Lá </a:t>
            </a:r>
            <a:r>
              <a:rPr lang="en-US" sz="3200" b="1" dirty="0" err="1" smtClean="0"/>
              <a:t>phổi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trái</a:t>
            </a:r>
            <a:endParaRPr lang="en-US" sz="3200" b="1" dirty="0"/>
          </a:p>
        </p:txBody>
      </p:sp>
      <p:sp>
        <p:nvSpPr>
          <p:cNvPr id="12" name="Oval 11"/>
          <p:cNvSpPr/>
          <p:nvPr/>
        </p:nvSpPr>
        <p:spPr>
          <a:xfrm>
            <a:off x="2057400" y="1905000"/>
            <a:ext cx="533400" cy="533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1</a:t>
            </a:r>
            <a:endParaRPr lang="en-US" sz="2400" b="1" i="1" dirty="0"/>
          </a:p>
        </p:txBody>
      </p:sp>
      <p:sp>
        <p:nvSpPr>
          <p:cNvPr id="14" name="Oval 13"/>
          <p:cNvSpPr/>
          <p:nvPr/>
        </p:nvSpPr>
        <p:spPr>
          <a:xfrm>
            <a:off x="2209800" y="4267200"/>
            <a:ext cx="533400" cy="533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3</a:t>
            </a:r>
            <a:endParaRPr lang="en-US" sz="2400" b="1" i="1" dirty="0"/>
          </a:p>
        </p:txBody>
      </p:sp>
      <p:sp>
        <p:nvSpPr>
          <p:cNvPr id="15" name="Oval 14"/>
          <p:cNvSpPr/>
          <p:nvPr/>
        </p:nvSpPr>
        <p:spPr>
          <a:xfrm>
            <a:off x="2057400" y="3124200"/>
            <a:ext cx="533400" cy="533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2</a:t>
            </a:r>
            <a:endParaRPr lang="en-US" sz="2400" b="1" i="1" dirty="0"/>
          </a:p>
        </p:txBody>
      </p:sp>
      <p:sp>
        <p:nvSpPr>
          <p:cNvPr id="16" name="Oval 15"/>
          <p:cNvSpPr/>
          <p:nvPr/>
        </p:nvSpPr>
        <p:spPr>
          <a:xfrm>
            <a:off x="6477000" y="4572000"/>
            <a:ext cx="533400" cy="533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5</a:t>
            </a:r>
            <a:endParaRPr lang="en-US" sz="2400" b="1" i="1" dirty="0"/>
          </a:p>
        </p:txBody>
      </p:sp>
      <p:sp>
        <p:nvSpPr>
          <p:cNvPr id="17" name="Oval 16"/>
          <p:cNvSpPr/>
          <p:nvPr/>
        </p:nvSpPr>
        <p:spPr>
          <a:xfrm>
            <a:off x="6553200" y="3733800"/>
            <a:ext cx="533400" cy="533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4</a:t>
            </a:r>
            <a:endParaRPr lang="en-US" sz="24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" y="2286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1.Tìm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hiểu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một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sô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́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bệnh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thường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gặp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vê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̀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đường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hấp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308979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2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4900"/>
            <a:ext cx="4495800" cy="3213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2423" y="228600"/>
            <a:ext cx="7946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/>
              <a:t>Một</a:t>
            </a:r>
            <a:r>
              <a:rPr lang="en-US" sz="3600" b="1" i="1" dirty="0" smtClean="0"/>
              <a:t> </a:t>
            </a:r>
            <a:r>
              <a:rPr lang="en-US" sz="3600" b="1" i="1" dirty="0" err="1" smtClean="0">
                <a:cs typeface="Times New Roman" pitchFamily="18" charset="0"/>
              </a:rPr>
              <a:t>số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bệnh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đường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hô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hấp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thường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gặp</a:t>
            </a:r>
            <a:r>
              <a:rPr lang="en-US" sz="3600" b="1" i="1" dirty="0" smtClean="0"/>
              <a:t> </a:t>
            </a:r>
            <a:endParaRPr lang="en-US" sz="3600" b="1" i="1" dirty="0"/>
          </a:p>
        </p:txBody>
      </p:sp>
      <p:pic>
        <p:nvPicPr>
          <p:cNvPr id="102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160" t="29744" r="9120" b="42308"/>
          <a:stretch>
            <a:fillRect/>
          </a:stretch>
        </p:blipFill>
        <p:spPr bwMode="auto">
          <a:xfrm>
            <a:off x="4601374" y="874931"/>
            <a:ext cx="4542626" cy="2782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956" t="30206" r="55729" b="43478"/>
          <a:stretch/>
        </p:blipFill>
        <p:spPr bwMode="auto">
          <a:xfrm>
            <a:off x="0" y="838200"/>
            <a:ext cx="4495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9" name="Picture 1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648201" y="3657600"/>
            <a:ext cx="44958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2200" y="2971800"/>
            <a:ext cx="2133600" cy="584775"/>
          </a:xfrm>
          <a:prstGeom prst="rect">
            <a:avLst/>
          </a:prstGeom>
          <a:solidFill>
            <a:srgbClr val="FFE9C9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Viêm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họng</a:t>
            </a:r>
            <a:endParaRPr 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6197025"/>
            <a:ext cx="2819400" cy="584775"/>
          </a:xfrm>
          <a:prstGeom prst="rect">
            <a:avLst/>
          </a:prstGeom>
          <a:solidFill>
            <a:srgbClr val="FFE9C9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Viêm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phế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quản</a:t>
            </a:r>
            <a:endParaRPr 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62800" y="6248400"/>
            <a:ext cx="1981200" cy="584775"/>
          </a:xfrm>
          <a:prstGeom prst="rect">
            <a:avLst/>
          </a:prstGeom>
          <a:solidFill>
            <a:srgbClr val="FFE9C9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Viêm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phổi</a:t>
            </a:r>
            <a:endParaRPr 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62800" y="2920425"/>
            <a:ext cx="1981200" cy="584775"/>
          </a:xfrm>
          <a:prstGeom prst="rect">
            <a:avLst/>
          </a:prstGeom>
          <a:solidFill>
            <a:srgbClr val="FFE9C9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Viêm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mũi</a:t>
            </a: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8036646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600" y="4572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/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Tìm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hiểu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nguyên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nhân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biện</a:t>
            </a:r>
            <a:r>
              <a:rPr lang="en-US" sz="4000" b="1" dirty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pháp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đê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̀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phòng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bệnh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đường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hô</a:t>
            </a:r>
            <a:r>
              <a:rPr lang="en-US" sz="4000" b="1" dirty="0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Tahoma" panose="020B0604030504040204" pitchFamily="34" charset="0"/>
                <a:cs typeface="Times New Roman" pitchFamily="18" charset="0"/>
              </a:rPr>
              <a:t>hấp</a:t>
            </a:r>
            <a:endParaRPr lang="en-US" sz="4000" b="1" dirty="0">
              <a:solidFill>
                <a:srgbClr val="FF0000"/>
              </a:solidFill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348073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HINHANH\DSC040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19" t="11648" r="6992"/>
          <a:stretch/>
        </p:blipFill>
        <p:spPr bwMode="auto">
          <a:xfrm>
            <a:off x="-1" y="0"/>
            <a:ext cx="4876801" cy="601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HINHANH\DSC0407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856" t="9910" r="8650"/>
          <a:stretch/>
        </p:blipFill>
        <p:spPr bwMode="auto">
          <a:xfrm>
            <a:off x="4876800" y="0"/>
            <a:ext cx="4267200" cy="586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0" y="4953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1</a:t>
            </a:r>
            <a:endParaRPr lang="en-US" sz="3600" dirty="0"/>
          </a:p>
        </p:txBody>
      </p:sp>
      <p:sp>
        <p:nvSpPr>
          <p:cNvPr id="6" name="Oval 5"/>
          <p:cNvSpPr/>
          <p:nvPr/>
        </p:nvSpPr>
        <p:spPr>
          <a:xfrm>
            <a:off x="8229600" y="4876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125528846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HINHANH\DSC04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31" t="11684" r="6525"/>
          <a:stretch/>
        </p:blipFill>
        <p:spPr bwMode="auto">
          <a:xfrm>
            <a:off x="-228600" y="-228600"/>
            <a:ext cx="9372600" cy="7086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7924800" y="5715000"/>
            <a:ext cx="12192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404183982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HINHANH\DSC040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509" t="7072" r="5718" b="4321"/>
          <a:stretch/>
        </p:blipFill>
        <p:spPr bwMode="auto">
          <a:xfrm>
            <a:off x="4648200" y="0"/>
            <a:ext cx="4495800" cy="6215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D:\HINHANH\DSC04067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512" t="5419" r="13141" b="5880"/>
          <a:stretch/>
        </p:blipFill>
        <p:spPr bwMode="auto">
          <a:xfrm>
            <a:off x="1" y="28303"/>
            <a:ext cx="4495800" cy="6372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Oval 1"/>
          <p:cNvSpPr/>
          <p:nvPr/>
        </p:nvSpPr>
        <p:spPr>
          <a:xfrm>
            <a:off x="0" y="54102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4</a:t>
            </a:r>
          </a:p>
        </p:txBody>
      </p:sp>
      <p:sp>
        <p:nvSpPr>
          <p:cNvPr id="5" name="Oval 4"/>
          <p:cNvSpPr/>
          <p:nvPr/>
        </p:nvSpPr>
        <p:spPr>
          <a:xfrm>
            <a:off x="4876800" y="5334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5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95249744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HINHANH\DSC040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51" t="8132" r="15245"/>
          <a:stretch/>
        </p:blipFill>
        <p:spPr bwMode="auto">
          <a:xfrm>
            <a:off x="0" y="-146481"/>
            <a:ext cx="9144000" cy="7163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6</a:t>
            </a:r>
          </a:p>
        </p:txBody>
      </p:sp>
    </p:spTree>
    <p:extLst>
      <p:ext uri="{BB962C8B-B14F-4D97-AF65-F5344CB8AC3E}">
        <p14:creationId xmlns="" xmlns:p14="http://schemas.microsoft.com/office/powerpoint/2010/main" val="128045103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55637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    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Nguyên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nhân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chính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gây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nên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các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bệnh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đường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hô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4800" b="1" i="1" dirty="0" err="1" smtClean="0">
                <a:solidFill>
                  <a:srgbClr val="FF0000"/>
                </a:solidFill>
                <a:cs typeface="Times New Roman" pitchFamily="18" charset="0"/>
              </a:rPr>
              <a:t>hấp</a:t>
            </a:r>
            <a:r>
              <a:rPr lang="en-US" sz="4800" b="1" i="1" dirty="0" smtClean="0">
                <a:solidFill>
                  <a:srgbClr val="FF0000"/>
                </a:solidFill>
                <a:cs typeface="Times New Roman" pitchFamily="18" charset="0"/>
              </a:rPr>
              <a:t> là: </a:t>
            </a:r>
          </a:p>
          <a:p>
            <a:r>
              <a:rPr lang="en-US" sz="4400" b="1" dirty="0" smtClean="0">
                <a:cs typeface="Times New Roman" pitchFamily="18" charset="0"/>
              </a:rPr>
              <a:t>Do bị </a:t>
            </a:r>
            <a:r>
              <a:rPr lang="en-US" sz="4400" b="1" dirty="0" err="1">
                <a:cs typeface="Times New Roman" pitchFamily="18" charset="0"/>
              </a:rPr>
              <a:t>nhiễm</a:t>
            </a:r>
            <a:r>
              <a:rPr lang="en-US" sz="4400" b="1" dirty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lạnh</a:t>
            </a:r>
            <a:r>
              <a:rPr lang="en-US" sz="4400" b="1" dirty="0" smtClean="0">
                <a:cs typeface="Times New Roman" pitchFamily="18" charset="0"/>
              </a:rPr>
              <a:t>,</a:t>
            </a:r>
          </a:p>
          <a:p>
            <a:r>
              <a:rPr lang="en-US" sz="4400" b="1" dirty="0" err="1" smtClean="0">
                <a:cs typeface="Times New Roman" pitchFamily="18" charset="0"/>
              </a:rPr>
              <a:t>Nhiễm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trùng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hoặc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biến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chứng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của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các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bệnh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truyền</a:t>
            </a:r>
            <a:r>
              <a:rPr lang="en-US" sz="4400" b="1" dirty="0" smtClean="0">
                <a:cs typeface="Times New Roman" pitchFamily="18" charset="0"/>
              </a:rPr>
              <a:t> </a:t>
            </a:r>
            <a:r>
              <a:rPr lang="en-US" sz="4400" b="1" dirty="0" err="1" smtClean="0">
                <a:cs typeface="Times New Roman" pitchFamily="18" charset="0"/>
              </a:rPr>
              <a:t>nhiễm</a:t>
            </a:r>
            <a:r>
              <a:rPr lang="en-US" sz="4400" b="1" dirty="0" smtClean="0">
                <a:cs typeface="Times New Roman" pitchFamily="18" charset="0"/>
              </a:rPr>
              <a:t> (</a:t>
            </a:r>
            <a:r>
              <a:rPr lang="en-US" sz="4400" b="1" dirty="0" err="1" smtClean="0">
                <a:cs typeface="Times New Roman" pitchFamily="18" charset="0"/>
              </a:rPr>
              <a:t>cúm,sởi</a:t>
            </a:r>
            <a:r>
              <a:rPr lang="en-US" sz="4800" dirty="0" smtClean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86080025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132</Words>
  <Application>Microsoft Office PowerPoint</Application>
  <PresentationFormat>On-screen Show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Người thực hiện: Nguyễn Thị Thoa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andongnhi</cp:lastModifiedBy>
  <cp:revision>75</cp:revision>
  <dcterms:created xsi:type="dcterms:W3CDTF">2014-12-04T18:13:53Z</dcterms:created>
  <dcterms:modified xsi:type="dcterms:W3CDTF">2018-01-12T15:01:37Z</dcterms:modified>
</cp:coreProperties>
</file>