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21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09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4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6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36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93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77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1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37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9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91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E4F17-4AC6-475B-85DA-2DCFB70AF9A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0E58A-A060-4076-934A-087A8AC99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8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5.gi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a%20nhac\Thuhien\AAAHoa%20cau%20vuon%20trau%20-%20Thu%20hien.mp3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2051" name="Picture 3" descr="a7ef13e6488ebda4182295e359de718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rgbClr val="F6A8ED"/>
          </a:solidFill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Picture 4" descr="0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6096000"/>
            <a:ext cx="99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365125" y="914400"/>
            <a:ext cx="823913" cy="731838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8" name="AutoShape 6"/>
          <p:cNvSpPr>
            <a:spLocks noChangeArrowheads="1"/>
          </p:cNvSpPr>
          <p:nvPr/>
        </p:nvSpPr>
        <p:spPr bwMode="auto">
          <a:xfrm>
            <a:off x="365125" y="3108325"/>
            <a:ext cx="441325" cy="519113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39" name="AutoShape 7"/>
          <p:cNvSpPr>
            <a:spLocks noChangeArrowheads="1"/>
          </p:cNvSpPr>
          <p:nvPr/>
        </p:nvSpPr>
        <p:spPr bwMode="auto">
          <a:xfrm>
            <a:off x="2695575" y="11113"/>
            <a:ext cx="549275" cy="823912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0" name="AutoShape 8"/>
          <p:cNvSpPr>
            <a:spLocks noChangeArrowheads="1"/>
          </p:cNvSpPr>
          <p:nvPr/>
        </p:nvSpPr>
        <p:spPr bwMode="auto">
          <a:xfrm>
            <a:off x="4389438" y="0"/>
            <a:ext cx="439737" cy="517525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1" name="AutoShape 9"/>
          <p:cNvSpPr>
            <a:spLocks noChangeArrowheads="1"/>
          </p:cNvSpPr>
          <p:nvPr/>
        </p:nvSpPr>
        <p:spPr bwMode="auto">
          <a:xfrm>
            <a:off x="5578475" y="457200"/>
            <a:ext cx="482600" cy="4699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42" name="AutoShape 10"/>
          <p:cNvSpPr>
            <a:spLocks noChangeArrowheads="1"/>
          </p:cNvSpPr>
          <p:nvPr/>
        </p:nvSpPr>
        <p:spPr bwMode="auto">
          <a:xfrm>
            <a:off x="6765925" y="274638"/>
            <a:ext cx="441325" cy="479425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3" name="AutoShape 11"/>
          <p:cNvSpPr>
            <a:spLocks noChangeArrowheads="1"/>
          </p:cNvSpPr>
          <p:nvPr/>
        </p:nvSpPr>
        <p:spPr bwMode="auto">
          <a:xfrm>
            <a:off x="8412163" y="990600"/>
            <a:ext cx="731837" cy="822325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44" name="AutoShape 12"/>
          <p:cNvSpPr>
            <a:spLocks noChangeArrowheads="1"/>
          </p:cNvSpPr>
          <p:nvPr/>
        </p:nvSpPr>
        <p:spPr bwMode="auto">
          <a:xfrm>
            <a:off x="457200" y="5211763"/>
            <a:ext cx="463550" cy="528637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45" name="AutoShape 13"/>
          <p:cNvSpPr>
            <a:spLocks noChangeArrowheads="1"/>
          </p:cNvSpPr>
          <p:nvPr/>
        </p:nvSpPr>
        <p:spPr bwMode="auto">
          <a:xfrm>
            <a:off x="8305800" y="4343400"/>
            <a:ext cx="593725" cy="64770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6" name="AutoShape 14"/>
          <p:cNvSpPr>
            <a:spLocks noChangeArrowheads="1"/>
          </p:cNvSpPr>
          <p:nvPr/>
        </p:nvSpPr>
        <p:spPr bwMode="auto">
          <a:xfrm>
            <a:off x="7772400" y="6388100"/>
            <a:ext cx="484188" cy="4699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47" name="AutoShape 15"/>
          <p:cNvSpPr>
            <a:spLocks noChangeArrowheads="1"/>
          </p:cNvSpPr>
          <p:nvPr/>
        </p:nvSpPr>
        <p:spPr bwMode="auto">
          <a:xfrm>
            <a:off x="8077200" y="5105400"/>
            <a:ext cx="639763" cy="639763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48" name="AutoShape 16"/>
          <p:cNvSpPr>
            <a:spLocks noChangeArrowheads="1"/>
          </p:cNvSpPr>
          <p:nvPr/>
        </p:nvSpPr>
        <p:spPr bwMode="auto">
          <a:xfrm>
            <a:off x="6400800" y="5486400"/>
            <a:ext cx="547688" cy="82232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9" name="AutoShape 17"/>
          <p:cNvSpPr>
            <a:spLocks noChangeArrowheads="1"/>
          </p:cNvSpPr>
          <p:nvPr/>
        </p:nvSpPr>
        <p:spPr bwMode="auto">
          <a:xfrm>
            <a:off x="4648200" y="6378575"/>
            <a:ext cx="441325" cy="479425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50" name="AutoShape 18"/>
          <p:cNvSpPr>
            <a:spLocks noChangeArrowheads="1"/>
          </p:cNvSpPr>
          <p:nvPr/>
        </p:nvSpPr>
        <p:spPr bwMode="auto">
          <a:xfrm>
            <a:off x="2590800" y="5562600"/>
            <a:ext cx="1006475" cy="822325"/>
          </a:xfrm>
          <a:prstGeom prst="star5">
            <a:avLst/>
          </a:prstGeom>
          <a:gradFill rotWithShape="1">
            <a:gsLst>
              <a:gs pos="0">
                <a:srgbClr val="1907FD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67" name="WordArt 19"/>
          <p:cNvSpPr>
            <a:spLocks noChangeArrowheads="1" noChangeShapeType="1" noTextEdit="1"/>
          </p:cNvSpPr>
          <p:nvPr/>
        </p:nvSpPr>
        <p:spPr bwMode="auto">
          <a:xfrm>
            <a:off x="1311275" y="1370806"/>
            <a:ext cx="6765925" cy="18295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58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LỚP </a:t>
            </a:r>
            <a:r>
              <a:rPr lang="en-US" sz="3600" kern="1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3C3</a:t>
            </a:r>
            <a:endParaRPr lang="en-US" sz="3600" kern="10" dirty="0">
              <a:ln w="9525">
                <a:solidFill>
                  <a:srgbClr val="0033CC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  <a:p>
            <a:pPr algn="ctr"/>
            <a:r>
              <a:rPr lang="en-US" sz="3200" kern="10" dirty="0" err="1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Chính</a:t>
            </a:r>
            <a:r>
              <a:rPr lang="en-US" sz="3200" kern="1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kern="10" dirty="0" err="1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tả</a:t>
            </a:r>
            <a:endParaRPr lang="en-US" sz="3200" kern="10" dirty="0">
              <a:ln w="9525">
                <a:solidFill>
                  <a:srgbClr val="0033CC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068" name="WordArt 20"/>
          <p:cNvSpPr>
            <a:spLocks noChangeArrowheads="1" noChangeShapeType="1" noTextEdit="1"/>
          </p:cNvSpPr>
          <p:nvPr/>
        </p:nvSpPr>
        <p:spPr bwMode="auto">
          <a:xfrm>
            <a:off x="1066800" y="5257800"/>
            <a:ext cx="70866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4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VIÊN: </a:t>
            </a:r>
            <a:r>
              <a:rPr lang="en-US" sz="2400" kern="10" dirty="0" err="1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Lâm</a:t>
            </a:r>
            <a:r>
              <a:rPr lang="en-US" sz="2400" kern="10" dirty="0" err="1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Thị</a:t>
            </a:r>
            <a:r>
              <a:rPr lang="en-US" sz="24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2400" kern="10" dirty="0" err="1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Vân</a:t>
            </a:r>
            <a:endParaRPr lang="en-US" sz="2400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69" name="WordArt 21"/>
          <p:cNvSpPr>
            <a:spLocks noChangeArrowheads="1" noChangeShapeType="1" noTextEdit="1"/>
          </p:cNvSpPr>
          <p:nvPr/>
        </p:nvSpPr>
        <p:spPr bwMode="auto">
          <a:xfrm>
            <a:off x="2209800" y="228600"/>
            <a:ext cx="5048250" cy="10668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r>
              <a:rPr lang="vi-VN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TRƯỜNG TIỂU HỌC </a:t>
            </a:r>
            <a:r>
              <a:rPr lang="en-US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BÌNH DƯƠNG</a:t>
            </a:r>
            <a:endParaRPr lang="en-US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70" name="WordArt 7"/>
          <p:cNvSpPr>
            <a:spLocks noChangeArrowheads="1" noChangeShapeType="1" noTextEdit="1"/>
          </p:cNvSpPr>
          <p:nvPr/>
        </p:nvSpPr>
        <p:spPr bwMode="auto">
          <a:xfrm>
            <a:off x="2117951" y="3656806"/>
            <a:ext cx="56610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 dirty="0" smtClean="0">
                <a:ln w="190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BẬN</a:t>
            </a:r>
            <a:endParaRPr lang="en-US" kern="10" dirty="0">
              <a:ln w="19050">
                <a:solidFill>
                  <a:srgbClr val="FF00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1311275" y="228600"/>
            <a:ext cx="56372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/>
            <a:endParaRPr lang="en-US" sz="1600" b="0">
              <a:latin typeface="Verdana" pitchFamily="34" charset="0"/>
            </a:endParaRPr>
          </a:p>
        </p:txBody>
      </p:sp>
      <p:pic>
        <p:nvPicPr>
          <p:cNvPr id="2072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1806575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75" y="76993"/>
            <a:ext cx="1806575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25" y="4038600"/>
            <a:ext cx="1806575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38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5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5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5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5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8" grpId="0" animBg="1"/>
      <p:bldP spid="95239" grpId="0" animBg="1"/>
      <p:bldP spid="95240" grpId="0" animBg="1"/>
      <p:bldP spid="95242" grpId="0" animBg="1"/>
      <p:bldP spid="95245" grpId="0" animBg="1"/>
      <p:bldP spid="95248" grpId="0" animBg="1"/>
      <p:bldP spid="9524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8"/>
          <p:cNvGrpSpPr>
            <a:grpSpLocks/>
          </p:cNvGrpSpPr>
          <p:nvPr/>
        </p:nvGrpSpPr>
        <p:grpSpPr bwMode="auto">
          <a:xfrm>
            <a:off x="-304800" y="4114800"/>
            <a:ext cx="9912350" cy="2743200"/>
            <a:chOff x="0" y="1048"/>
            <a:chExt cx="5760" cy="3272"/>
          </a:xfrm>
        </p:grpSpPr>
        <p:pic>
          <p:nvPicPr>
            <p:cNvPr id="15371" name="Picture 9" descr="8184-003-02-1027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048"/>
              <a:ext cx="3360" cy="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2" name="Picture 10" descr="k00-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40"/>
              <a:ext cx="192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11" descr="k00-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3936"/>
              <a:ext cx="189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12" descr="k00-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2" y="3957"/>
              <a:ext cx="2688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13" descr="k00-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4019"/>
              <a:ext cx="2232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3" name="Picture 11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78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1143000" y="2438400"/>
            <a:ext cx="6934200" cy="1077913"/>
          </a:xfrm>
          <a:prstGeom prst="cloudCallout">
            <a:avLst>
              <a:gd name="adj1" fmla="val -50204"/>
              <a:gd name="adj2" fmla="val -78259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" rIns="9144"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CC99"/>
              </a:buClr>
              <a:buFont typeface="Wingdings" pitchFamily="2" charset="2"/>
              <a:buNone/>
            </a:pPr>
            <a:r>
              <a:rPr lang="en-US" sz="4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 CHÍNH TẢ</a:t>
            </a:r>
          </a:p>
        </p:txBody>
      </p:sp>
      <p:pic>
        <p:nvPicPr>
          <p:cNvPr id="15365" name="Picture 9" descr="3_hoa_xoa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16002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057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6576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105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159154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-804863"/>
            <a:ext cx="10134600" cy="76628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2286000"/>
            <a:ext cx="891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3600" u="sng" kern="0" dirty="0">
                <a:solidFill>
                  <a:srgbClr val="0000FF"/>
                </a:solidFill>
                <a:latin typeface="Times New Roman" pitchFamily="18" charset="0"/>
              </a:rPr>
              <a:t>Bài 2</a:t>
            </a:r>
            <a:r>
              <a:rPr lang="en-US" sz="3600" kern="0" dirty="0">
                <a:solidFill>
                  <a:srgbClr val="0000FF"/>
                </a:solidFill>
                <a:latin typeface="Times New Roman" pitchFamily="18" charset="0"/>
              </a:rPr>
              <a:t>: Điền vào chỗ trống </a:t>
            </a:r>
            <a:r>
              <a:rPr lang="en-US" sz="3600" kern="0" dirty="0">
                <a:solidFill>
                  <a:srgbClr val="FF0000"/>
                </a:solidFill>
                <a:latin typeface="Times New Roman" pitchFamily="18" charset="0"/>
              </a:rPr>
              <a:t>en</a:t>
            </a:r>
            <a:r>
              <a:rPr lang="en-US" sz="3600" kern="0" dirty="0">
                <a:solidFill>
                  <a:srgbClr val="0000FF"/>
                </a:solidFill>
                <a:latin typeface="Times New Roman" pitchFamily="18" charset="0"/>
              </a:rPr>
              <a:t> hay</a:t>
            </a:r>
            <a:r>
              <a:rPr lang="en-US" sz="3600" kern="0" dirty="0">
                <a:solidFill>
                  <a:srgbClr val="FF0000"/>
                </a:solidFill>
                <a:latin typeface="Times New Roman" pitchFamily="18" charset="0"/>
              </a:rPr>
              <a:t>oen </a:t>
            </a:r>
            <a:r>
              <a:rPr lang="en-US" sz="3600" kern="0" dirty="0">
                <a:solidFill>
                  <a:srgbClr val="0000FF"/>
                </a:solidFill>
                <a:latin typeface="Times New Roman" pitchFamily="18" charset="0"/>
              </a:rPr>
              <a:t>:</a:t>
            </a:r>
            <a:endParaRPr lang="en-US" sz="3600" b="0" kern="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6389" name="Rectangle 5"/>
          <p:cNvSpPr>
            <a:spLocks noRot="1" noChangeArrowheads="1"/>
          </p:cNvSpPr>
          <p:nvPr/>
        </p:nvSpPr>
        <p:spPr bwMode="auto">
          <a:xfrm>
            <a:off x="457200" y="2667000"/>
            <a:ext cx="8458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en-US" sz="4000" b="0">
                <a:solidFill>
                  <a:srgbClr val="0000FF"/>
                </a:solidFill>
                <a:latin typeface="Times New Roman" pitchFamily="18" charset="0"/>
              </a:rPr>
              <a:t>    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67000" y="30480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ẹn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914400" y="3048000"/>
            <a:ext cx="2819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Nhanh nh </a:t>
            </a:r>
            <a:r>
              <a:rPr lang="en-US" sz="3200" b="0" kern="0" dirty="0">
                <a:solidFill>
                  <a:srgbClr val="0000FF"/>
                </a:solidFill>
                <a:latin typeface="Times New Roman" pitchFamily="18" charset="0"/>
              </a:rPr>
              <a:t>….</a:t>
            </a:r>
            <a:endParaRPr lang="en-US" sz="3200" kern="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267200" y="3124200"/>
            <a:ext cx="396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Nh </a:t>
            </a:r>
            <a:r>
              <a:rPr lang="en-US" sz="3200" b="0" kern="0" dirty="0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  miệng cười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267200" y="4191000"/>
            <a:ext cx="2133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h</a:t>
            </a:r>
            <a:r>
              <a:rPr lang="en-US" sz="3200" b="0" kern="0" dirty="0">
                <a:solidFill>
                  <a:srgbClr val="0000FF"/>
                </a:solidFill>
                <a:latin typeface="Times New Roman" pitchFamily="18" charset="0"/>
              </a:rPr>
              <a:t>….</a:t>
            </a: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nhát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914400" y="4191000"/>
            <a:ext cx="259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Sắt h </a:t>
            </a:r>
            <a:r>
              <a:rPr lang="en-US" sz="3200" b="0" kern="0" dirty="0">
                <a:solidFill>
                  <a:srgbClr val="0000FF"/>
                </a:solidFill>
                <a:latin typeface="Times New Roman" pitchFamily="18" charset="0"/>
              </a:rPr>
              <a:t>…. </a:t>
            </a:r>
            <a:r>
              <a:rPr lang="en-US" sz="3200" kern="0" dirty="0">
                <a:solidFill>
                  <a:srgbClr val="0000FF"/>
                </a:solidFill>
                <a:latin typeface="Times New Roman" pitchFamily="18" charset="0"/>
              </a:rPr>
              <a:t>rỉ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800600" y="3071813"/>
            <a:ext cx="838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oẻn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28800" y="4171950"/>
            <a:ext cx="838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oen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495800" y="4186238"/>
            <a:ext cx="685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èn</a:t>
            </a: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354248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1752600"/>
            <a:ext cx="891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2800" u="sng" kern="0" dirty="0">
                <a:solidFill>
                  <a:srgbClr val="0000FF"/>
                </a:solidFill>
                <a:latin typeface="Times New Roman" pitchFamily="18" charset="0"/>
              </a:rPr>
              <a:t>Bài 3</a:t>
            </a:r>
            <a:r>
              <a:rPr lang="en-US" sz="2800" kern="0" dirty="0">
                <a:solidFill>
                  <a:srgbClr val="0000FF"/>
                </a:solidFill>
                <a:latin typeface="Times New Roman" pitchFamily="18" charset="0"/>
              </a:rPr>
              <a:t>: Tìm những tiếng có thể ghép với mỗi tiếng sau:</a:t>
            </a:r>
            <a:endParaRPr lang="en-US" sz="2800" b="0" kern="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7412" name="Rectangle 5"/>
          <p:cNvSpPr>
            <a:spLocks noRot="1" noChangeArrowheads="1"/>
          </p:cNvSpPr>
          <p:nvPr/>
        </p:nvSpPr>
        <p:spPr bwMode="auto">
          <a:xfrm>
            <a:off x="457200" y="2667000"/>
            <a:ext cx="8458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en-US" sz="4000" b="0">
                <a:solidFill>
                  <a:srgbClr val="0000FF"/>
                </a:solidFill>
                <a:latin typeface="Times New Roman" pitchFamily="18" charset="0"/>
              </a:rPr>
              <a:t>    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33600" y="2286000"/>
            <a:ext cx="121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28600" y="2362200"/>
            <a:ext cx="2819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2400" kern="0" dirty="0">
                <a:solidFill>
                  <a:srgbClr val="0000FF"/>
                </a:solidFill>
                <a:latin typeface="Times New Roman" pitchFamily="18" charset="0"/>
              </a:rPr>
              <a:t>trung/ chung: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1000" y="3733800"/>
            <a:ext cx="1981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2400" kern="0" dirty="0">
                <a:solidFill>
                  <a:srgbClr val="0000FF"/>
                </a:solidFill>
                <a:latin typeface="Times New Roman" pitchFamily="18" charset="0"/>
              </a:rPr>
              <a:t>trai/chai: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04800" y="4572000"/>
            <a:ext cx="259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en-US" sz="2400" kern="0" dirty="0">
                <a:solidFill>
                  <a:srgbClr val="0000FF"/>
                </a:solidFill>
                <a:latin typeface="Times New Roman" pitchFamily="18" charset="0"/>
              </a:rPr>
              <a:t>trống/ chống: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971800" y="3352800"/>
            <a:ext cx="556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trai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trai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trai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… 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33600" y="3348037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trai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133600" y="3957637"/>
            <a:ext cx="1066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chai: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33600" y="4567237"/>
            <a:ext cx="129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133600" y="5176837"/>
            <a:ext cx="182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133600" y="2814638"/>
            <a:ext cx="137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276600" y="2281237"/>
            <a:ext cx="563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kiên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…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276600" y="2814638"/>
            <a:ext cx="563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…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048000" y="3957638"/>
            <a:ext cx="5715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chai tay, chai lọ, chai sạn, …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352800" y="5181600"/>
            <a:ext cx="525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chèo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…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200400" y="4567237"/>
            <a:ext cx="533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, …</a:t>
            </a: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2057400" y="152400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102926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4" name="AAAHoa cau vuon trau - Thu hie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324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457200" y="2209800"/>
            <a:ext cx="8153400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800">
                <a:solidFill>
                  <a:srgbClr val="000099"/>
                </a:solidFill>
                <a:latin typeface="Times New Roman" pitchFamily="18" charset="0"/>
              </a:rPr>
              <a:t>CHÚC CÁC EM CHĂM NGOAN HỌC GIỎI !</a:t>
            </a:r>
          </a:p>
          <a:p>
            <a:pPr>
              <a:spcBef>
                <a:spcPct val="50000"/>
              </a:spcBef>
            </a:pPr>
            <a:endParaRPr lang="en-US" sz="540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18436" name="Picture 52" descr="DSTARS-P"/>
          <p:cNvPicPr>
            <a:picLocks noChangeAspect="1" noChangeArrowheads="1" noCrop="1"/>
          </p:cNvPicPr>
          <p:nvPr/>
        </p:nvPicPr>
        <p:blipFill>
          <a:blip r:embed="rId5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6858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2" descr="DSTARS-P"/>
          <p:cNvPicPr>
            <a:picLocks noChangeAspect="1" noChangeArrowheads="1" noCrop="1"/>
          </p:cNvPicPr>
          <p:nvPr/>
        </p:nvPicPr>
        <p:blipFill>
          <a:blip r:embed="rId5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52" descr="DSTARS-P"/>
          <p:cNvPicPr>
            <a:picLocks noChangeAspect="1" noChangeArrowheads="1" noCrop="1"/>
          </p:cNvPicPr>
          <p:nvPr/>
        </p:nvPicPr>
        <p:blipFill>
          <a:blip r:embed="rId5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343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2" descr="DSTARS-P"/>
          <p:cNvPicPr>
            <a:picLocks noChangeAspect="1" noChangeArrowheads="1" noCrop="1"/>
          </p:cNvPicPr>
          <p:nvPr/>
        </p:nvPicPr>
        <p:blipFill>
          <a:blip r:embed="rId5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7338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52" descr="DSTARS-P"/>
          <p:cNvPicPr>
            <a:picLocks noChangeAspect="1" noChangeArrowheads="1" noCrop="1"/>
          </p:cNvPicPr>
          <p:nvPr/>
        </p:nvPicPr>
        <p:blipFill>
          <a:blip r:embed="rId5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914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289491"/>
      </p:ext>
    </p:extLst>
  </p:cSld>
  <p:clrMapOvr>
    <a:masterClrMapping/>
  </p:clrMapOvr>
  <p:transition spd="slow">
    <p:circl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846" fill="hold"/>
                                        <p:tgtEl>
                                          <p:spTgt spid="130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1066800" y="2438400"/>
            <a:ext cx="6781800" cy="1171575"/>
          </a:xfrm>
          <a:prstGeom prst="cloudCallout">
            <a:avLst>
              <a:gd name="adj1" fmla="val -50204"/>
              <a:gd name="adj2" fmla="val -78259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" rIns="9144">
            <a:spAutoFit/>
          </a:bodyPr>
          <a:lstStyle/>
          <a:p>
            <a:pPr algn="ctr"/>
            <a:r>
              <a:rPr lang="en-US" sz="4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Kiểm tra bài cũ</a:t>
            </a:r>
          </a:p>
        </p:txBody>
      </p:sp>
      <p:pic>
        <p:nvPicPr>
          <p:cNvPr id="7172" name="Picture 6" descr="22 (2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800600"/>
            <a:ext cx="24749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22 (2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96050" y="4648200"/>
            <a:ext cx="2647950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 descr="3_hoa_xoa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756150"/>
            <a:ext cx="16002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057400" y="76200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85800" y="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1354079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2057400" y="76200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195" name="Picture 2" descr="DSCN02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670175"/>
            <a:ext cx="3429000" cy="3429000"/>
          </a:xfrm>
          <a:prstGeom prst="rect">
            <a:avLst/>
          </a:prstGeom>
          <a:noFill/>
          <a:ln w="2857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3" descr="DSCN02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3657600" cy="3429000"/>
          </a:xfrm>
          <a:prstGeom prst="rect">
            <a:avLst/>
          </a:prstGeom>
          <a:noFill/>
          <a:ln w="2857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5800" y="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381949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12"/>
          <p:cNvSpPr txBox="1">
            <a:spLocks noChangeArrowheads="1"/>
          </p:cNvSpPr>
          <p:nvPr/>
        </p:nvSpPr>
        <p:spPr bwMode="auto">
          <a:xfrm>
            <a:off x="457200" y="2286000"/>
            <a:ext cx="397351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thù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ru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thổi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bú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khóc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cười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129" descr="FLOWERS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05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53000" y="2438400"/>
            <a:ext cx="388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bận</a:t>
            </a:r>
            <a:endParaRPr lang="en-US" sz="28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rộn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endParaRPr lang="en-US" sz="28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endParaRPr lang="en-US" sz="28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chăng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endParaRPr lang="en-US" sz="28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đem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8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                  Trinh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28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/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93858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"/>
          <p:cNvSpPr>
            <a:spLocks noChangeArrowheads="1"/>
          </p:cNvSpPr>
          <p:nvPr/>
        </p:nvSpPr>
        <p:spPr bwMode="auto">
          <a:xfrm>
            <a:off x="228600" y="3049587"/>
            <a:ext cx="6705600" cy="1827213"/>
          </a:xfrm>
          <a:prstGeom prst="cloudCallout">
            <a:avLst>
              <a:gd name="adj1" fmla="val 53662"/>
              <a:gd name="adj2" fmla="val -5347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" rIns="9144"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rgbClr val="00CC99"/>
              </a:buClr>
              <a:buFont typeface="Wingdings" pitchFamily="2" charset="2"/>
              <a:buNone/>
            </a:pPr>
            <a:r>
              <a:rPr lang="en-US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H: Bài thơ viết theo thể thơ gì?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3200400" y="5145087"/>
            <a:ext cx="3962400" cy="646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</a:rPr>
              <a:t>- Thơ bốn chữ.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0" y="2133600"/>
            <a:ext cx="5181600" cy="990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7" descr="0003-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9000" y="1778000"/>
            <a:ext cx="16002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3372439626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3"/>
          <p:cNvSpPr>
            <a:spLocks noChangeArrowheads="1"/>
          </p:cNvSpPr>
          <p:nvPr/>
        </p:nvSpPr>
        <p:spPr bwMode="auto">
          <a:xfrm>
            <a:off x="304800" y="2938462"/>
            <a:ext cx="6705600" cy="2014538"/>
          </a:xfrm>
          <a:prstGeom prst="cloudCallout">
            <a:avLst>
              <a:gd name="adj1" fmla="val 53662"/>
              <a:gd name="adj2" fmla="val -5347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" rIns="9144"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rgbClr val="00CC99"/>
              </a:buClr>
              <a:buFont typeface="Wingdings" pitchFamily="2" charset="2"/>
              <a:buNone/>
            </a:pPr>
            <a:r>
              <a:rPr lang="en-US" sz="4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H: Những chữ nào cần  được viết hoa?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2057400" y="5145087"/>
            <a:ext cx="6215063" cy="646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</a:rPr>
              <a:t>- Các chữ đầu mỗi dòng thơ.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0" y="1905000"/>
            <a:ext cx="5181600" cy="990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7" descr="0003-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9000" y="1778000"/>
            <a:ext cx="16002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4" descr="ct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1052789640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2362200" y="2667000"/>
            <a:ext cx="6629400" cy="2014538"/>
          </a:xfrm>
          <a:prstGeom prst="cloudCallout">
            <a:avLst>
              <a:gd name="adj1" fmla="val -59528"/>
              <a:gd name="adj2" fmla="val -29981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" rIns="9144"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rgbClr val="00CC99"/>
              </a:buClr>
              <a:buFont typeface="Wingdings" pitchFamily="2" charset="2"/>
              <a:buNone/>
            </a:pPr>
            <a:r>
              <a:rPr lang="en-US" sz="4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H: Nên bắt đầu viết từ ô nào trong vở?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5800" y="5334000"/>
            <a:ext cx="6781800" cy="12001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36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Viết lùi vào 2 ô từ lề vở để bài thơ nằm vào khoảng giữa trang.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6286" y="1690914"/>
            <a:ext cx="5181600" cy="990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0" descr="6311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3340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 descr="0003-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12954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307259875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1676400"/>
            <a:ext cx="5410200" cy="838200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1012" name="Rectangle 4"/>
          <p:cNvSpPr>
            <a:spLocks noChangeArrowheads="1"/>
          </p:cNvSpPr>
          <p:nvPr/>
        </p:nvSpPr>
        <p:spPr bwMode="auto">
          <a:xfrm>
            <a:off x="-3352800" y="3048000"/>
            <a:ext cx="335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4800" b="0">
                <a:solidFill>
                  <a:srgbClr val="FF0000"/>
                </a:solidFill>
                <a:latin typeface="Times New Roman" pitchFamily="18" charset="0"/>
              </a:rPr>
              <a:t>hát ru</a:t>
            </a: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9372600" y="28956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4800" b="0">
                <a:solidFill>
                  <a:srgbClr val="FF0000"/>
                </a:solidFill>
                <a:latin typeface="Times New Roman" pitchFamily="18" charset="0"/>
              </a:rPr>
              <a:t>ánh sáng</a:t>
            </a:r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-3810000" y="4191000"/>
            <a:ext cx="350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4800" b="0">
                <a:solidFill>
                  <a:srgbClr val="FF0000"/>
                </a:solidFill>
                <a:latin typeface="Times New Roman" pitchFamily="18" charset="0"/>
              </a:rPr>
              <a:t>rộn vui</a:t>
            </a:r>
          </a:p>
        </p:txBody>
      </p:sp>
      <p:sp>
        <p:nvSpPr>
          <p:cNvPr id="171015" name="Rectangle 7"/>
          <p:cNvSpPr>
            <a:spLocks noChangeArrowheads="1"/>
          </p:cNvSpPr>
          <p:nvPr/>
        </p:nvSpPr>
        <p:spPr bwMode="auto">
          <a:xfrm>
            <a:off x="9296400" y="4267200"/>
            <a:ext cx="373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4800" b="0">
                <a:solidFill>
                  <a:srgbClr val="FF0000"/>
                </a:solidFill>
                <a:latin typeface="Times New Roman" pitchFamily="18" charset="0"/>
              </a:rPr>
              <a:t>đời chung</a:t>
            </a:r>
          </a:p>
        </p:txBody>
      </p:sp>
      <p:pic>
        <p:nvPicPr>
          <p:cNvPr id="13319" name="Picture 1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78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0" descr="Hoa d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181600"/>
            <a:ext cx="1828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0" descr="Hoa d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14950"/>
            <a:ext cx="20574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3949916243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67 -4.10405E-6 L 0.43333 -4.1040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417 2.83237E-6 L -0.49583 0.01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00" y="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 2.31214E-6 L 0.45833 2.3121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78035E-7 L -0.4901 5.78035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/>
      <p:bldP spid="171013" grpId="0"/>
      <p:bldP spid="171014" grpId="0"/>
      <p:bldP spid="1710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2"/>
          <p:cNvSpPr txBox="1">
            <a:spLocks noChangeArrowheads="1"/>
          </p:cNvSpPr>
          <p:nvPr/>
        </p:nvSpPr>
        <p:spPr bwMode="auto">
          <a:xfrm>
            <a:off x="609600" y="2286000"/>
            <a:ext cx="3505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thù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en-US" sz="3200" b="0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thổi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bú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khóc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cười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sz="3200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129" descr="FLOWERS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05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 descr="H:\01-23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13" y="5410200"/>
            <a:ext cx="128428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Freeform 6"/>
          <p:cNvSpPr>
            <a:spLocks/>
          </p:cNvSpPr>
          <p:nvPr/>
        </p:nvSpPr>
        <p:spPr bwMode="auto">
          <a:xfrm flipV="1">
            <a:off x="1905000" y="1676400"/>
            <a:ext cx="685800" cy="635000"/>
          </a:xfrm>
          <a:custGeom>
            <a:avLst/>
            <a:gdLst>
              <a:gd name="T0" fmla="*/ 2147483647 w 120"/>
              <a:gd name="T1" fmla="*/ 0 h 161"/>
              <a:gd name="T2" fmla="*/ 2147483647 w 120"/>
              <a:gd name="T3" fmla="*/ 2147483647 h 161"/>
              <a:gd name="T4" fmla="*/ 2147483647 w 120"/>
              <a:gd name="T5" fmla="*/ 2147483647 h 161"/>
              <a:gd name="T6" fmla="*/ 2147483647 w 120"/>
              <a:gd name="T7" fmla="*/ 2147483647 h 161"/>
              <a:gd name="T8" fmla="*/ 2147483647 w 120"/>
              <a:gd name="T9" fmla="*/ 2147483647 h 161"/>
              <a:gd name="T10" fmla="*/ 2147483647 w 120"/>
              <a:gd name="T11" fmla="*/ 2147483647 h 161"/>
              <a:gd name="T12" fmla="*/ 2147483647 w 120"/>
              <a:gd name="T13" fmla="*/ 2147483647 h 161"/>
              <a:gd name="T14" fmla="*/ 2147483647 w 120"/>
              <a:gd name="T15" fmla="*/ 2147483647 h 161"/>
              <a:gd name="T16" fmla="*/ 2147483647 w 120"/>
              <a:gd name="T17" fmla="*/ 2147483647 h 161"/>
              <a:gd name="T18" fmla="*/ 2147483647 w 120"/>
              <a:gd name="T19" fmla="*/ 2147483647 h 161"/>
              <a:gd name="T20" fmla="*/ 2147483647 w 120"/>
              <a:gd name="T21" fmla="*/ 2147483647 h 161"/>
              <a:gd name="T22" fmla="*/ 2147483647 w 120"/>
              <a:gd name="T23" fmla="*/ 2147483647 h 161"/>
              <a:gd name="T24" fmla="*/ 2147483647 w 120"/>
              <a:gd name="T25" fmla="*/ 2147483647 h 161"/>
              <a:gd name="T26" fmla="*/ 2147483647 w 120"/>
              <a:gd name="T27" fmla="*/ 2147483647 h 161"/>
              <a:gd name="T28" fmla="*/ 2147483647 w 120"/>
              <a:gd name="T29" fmla="*/ 2147483647 h 161"/>
              <a:gd name="T30" fmla="*/ 2147483647 w 120"/>
              <a:gd name="T31" fmla="*/ 2147483647 h 161"/>
              <a:gd name="T32" fmla="*/ 2147483647 w 120"/>
              <a:gd name="T33" fmla="*/ 2147483647 h 161"/>
              <a:gd name="T34" fmla="*/ 2147483647 w 120"/>
              <a:gd name="T35" fmla="*/ 2147483647 h 161"/>
              <a:gd name="T36" fmla="*/ 2147483647 w 120"/>
              <a:gd name="T37" fmla="*/ 2147483647 h 161"/>
              <a:gd name="T38" fmla="*/ 2147483647 w 120"/>
              <a:gd name="T39" fmla="*/ 2147483647 h 161"/>
              <a:gd name="T40" fmla="*/ 2147483647 w 120"/>
              <a:gd name="T41" fmla="*/ 2147483647 h 161"/>
              <a:gd name="T42" fmla="*/ 2147483647 w 120"/>
              <a:gd name="T43" fmla="*/ 2147483647 h 161"/>
              <a:gd name="T44" fmla="*/ 2147483647 w 120"/>
              <a:gd name="T45" fmla="*/ 2147483647 h 161"/>
              <a:gd name="T46" fmla="*/ 2147483647 w 120"/>
              <a:gd name="T47" fmla="*/ 2147483647 h 161"/>
              <a:gd name="T48" fmla="*/ 2147483647 w 120"/>
              <a:gd name="T49" fmla="*/ 2147483647 h 161"/>
              <a:gd name="T50" fmla="*/ 2147483647 w 120"/>
              <a:gd name="T51" fmla="*/ 2147483647 h 161"/>
              <a:gd name="T52" fmla="*/ 2147483647 w 120"/>
              <a:gd name="T53" fmla="*/ 2147483647 h 161"/>
              <a:gd name="T54" fmla="*/ 2147483647 w 120"/>
              <a:gd name="T55" fmla="*/ 2147483647 h 161"/>
              <a:gd name="T56" fmla="*/ 2147483647 w 120"/>
              <a:gd name="T57" fmla="*/ 2147483647 h 161"/>
              <a:gd name="T58" fmla="*/ 2147483647 w 120"/>
              <a:gd name="T59" fmla="*/ 2147483647 h 161"/>
              <a:gd name="T60" fmla="*/ 0 w 120"/>
              <a:gd name="T61" fmla="*/ 2147483647 h 161"/>
              <a:gd name="T62" fmla="*/ 2147483647 w 120"/>
              <a:gd name="T63" fmla="*/ 2147483647 h 161"/>
              <a:gd name="T64" fmla="*/ 2147483647 w 120"/>
              <a:gd name="T65" fmla="*/ 2147483647 h 161"/>
              <a:gd name="T66" fmla="*/ 2147483647 w 120"/>
              <a:gd name="T67" fmla="*/ 2147483647 h 161"/>
              <a:gd name="T68" fmla="*/ 2147483647 w 120"/>
              <a:gd name="T69" fmla="*/ 2147483647 h 161"/>
              <a:gd name="T70" fmla="*/ 2147483647 w 120"/>
              <a:gd name="T71" fmla="*/ 2147483647 h 161"/>
              <a:gd name="T72" fmla="*/ 2147483647 w 120"/>
              <a:gd name="T73" fmla="*/ 2147483647 h 161"/>
              <a:gd name="T74" fmla="*/ 2147483647 w 120"/>
              <a:gd name="T75" fmla="*/ 2147483647 h 161"/>
              <a:gd name="T76" fmla="*/ 2147483647 w 120"/>
              <a:gd name="T77" fmla="*/ 2147483647 h 161"/>
              <a:gd name="T78" fmla="*/ 2147483647 w 120"/>
              <a:gd name="T79" fmla="*/ 2147483647 h 161"/>
              <a:gd name="T80" fmla="*/ 2147483647 w 120"/>
              <a:gd name="T81" fmla="*/ 0 h 1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20"/>
              <a:gd name="T124" fmla="*/ 0 h 161"/>
              <a:gd name="T125" fmla="*/ 120 w 120"/>
              <a:gd name="T126" fmla="*/ 161 h 16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20" h="161">
                <a:moveTo>
                  <a:pt x="60" y="0"/>
                </a:moveTo>
                <a:lnTo>
                  <a:pt x="56" y="98"/>
                </a:lnTo>
                <a:lnTo>
                  <a:pt x="79" y="4"/>
                </a:lnTo>
                <a:lnTo>
                  <a:pt x="52" y="96"/>
                </a:lnTo>
                <a:lnTo>
                  <a:pt x="95" y="15"/>
                </a:lnTo>
                <a:lnTo>
                  <a:pt x="49" y="92"/>
                </a:lnTo>
                <a:lnTo>
                  <a:pt x="109" y="33"/>
                </a:lnTo>
                <a:lnTo>
                  <a:pt x="47" y="87"/>
                </a:lnTo>
                <a:lnTo>
                  <a:pt x="117" y="55"/>
                </a:lnTo>
                <a:lnTo>
                  <a:pt x="46" y="81"/>
                </a:lnTo>
                <a:lnTo>
                  <a:pt x="120" y="80"/>
                </a:lnTo>
                <a:lnTo>
                  <a:pt x="47" y="75"/>
                </a:lnTo>
                <a:lnTo>
                  <a:pt x="117" y="105"/>
                </a:lnTo>
                <a:lnTo>
                  <a:pt x="49" y="70"/>
                </a:lnTo>
                <a:lnTo>
                  <a:pt x="109" y="128"/>
                </a:lnTo>
                <a:lnTo>
                  <a:pt x="52" y="66"/>
                </a:lnTo>
                <a:lnTo>
                  <a:pt x="95" y="145"/>
                </a:lnTo>
                <a:lnTo>
                  <a:pt x="55" y="63"/>
                </a:lnTo>
                <a:lnTo>
                  <a:pt x="79" y="157"/>
                </a:lnTo>
                <a:lnTo>
                  <a:pt x="60" y="62"/>
                </a:lnTo>
                <a:lnTo>
                  <a:pt x="60" y="161"/>
                </a:lnTo>
                <a:lnTo>
                  <a:pt x="64" y="62"/>
                </a:lnTo>
                <a:lnTo>
                  <a:pt x="41" y="157"/>
                </a:lnTo>
                <a:lnTo>
                  <a:pt x="68" y="65"/>
                </a:lnTo>
                <a:lnTo>
                  <a:pt x="25" y="145"/>
                </a:lnTo>
                <a:lnTo>
                  <a:pt x="71" y="69"/>
                </a:lnTo>
                <a:lnTo>
                  <a:pt x="11" y="128"/>
                </a:lnTo>
                <a:lnTo>
                  <a:pt x="73" y="74"/>
                </a:lnTo>
                <a:lnTo>
                  <a:pt x="3" y="105"/>
                </a:lnTo>
                <a:lnTo>
                  <a:pt x="74" y="80"/>
                </a:lnTo>
                <a:lnTo>
                  <a:pt x="0" y="80"/>
                </a:lnTo>
                <a:lnTo>
                  <a:pt x="73" y="86"/>
                </a:lnTo>
                <a:lnTo>
                  <a:pt x="3" y="55"/>
                </a:lnTo>
                <a:lnTo>
                  <a:pt x="72" y="91"/>
                </a:lnTo>
                <a:lnTo>
                  <a:pt x="11" y="33"/>
                </a:lnTo>
                <a:lnTo>
                  <a:pt x="69" y="95"/>
                </a:lnTo>
                <a:lnTo>
                  <a:pt x="25" y="15"/>
                </a:lnTo>
                <a:lnTo>
                  <a:pt x="65" y="98"/>
                </a:lnTo>
                <a:lnTo>
                  <a:pt x="41" y="4"/>
                </a:lnTo>
                <a:lnTo>
                  <a:pt x="60" y="99"/>
                </a:lnTo>
                <a:lnTo>
                  <a:pt x="60" y="0"/>
                </a:lnTo>
                <a:close/>
              </a:path>
            </a:pathLst>
          </a:custGeom>
          <a:solidFill>
            <a:srgbClr val="FDF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4008" tIns="32004" rIns="64008" bIns="32004"/>
          <a:lstStyle/>
          <a:p>
            <a:endParaRPr lang="en-US"/>
          </a:p>
        </p:txBody>
      </p:sp>
      <p:sp>
        <p:nvSpPr>
          <p:cNvPr id="14344" name="Freeform 6"/>
          <p:cNvSpPr>
            <a:spLocks/>
          </p:cNvSpPr>
          <p:nvPr/>
        </p:nvSpPr>
        <p:spPr bwMode="auto">
          <a:xfrm flipV="1">
            <a:off x="7696200" y="2286000"/>
            <a:ext cx="428625" cy="635000"/>
          </a:xfrm>
          <a:custGeom>
            <a:avLst/>
            <a:gdLst>
              <a:gd name="T0" fmla="*/ 2147483647 w 120"/>
              <a:gd name="T1" fmla="*/ 0 h 161"/>
              <a:gd name="T2" fmla="*/ 2147483647 w 120"/>
              <a:gd name="T3" fmla="*/ 2147483647 h 161"/>
              <a:gd name="T4" fmla="*/ 2147483647 w 120"/>
              <a:gd name="T5" fmla="*/ 2147483647 h 161"/>
              <a:gd name="T6" fmla="*/ 2147483647 w 120"/>
              <a:gd name="T7" fmla="*/ 2147483647 h 161"/>
              <a:gd name="T8" fmla="*/ 2147483647 w 120"/>
              <a:gd name="T9" fmla="*/ 2147483647 h 161"/>
              <a:gd name="T10" fmla="*/ 2147483647 w 120"/>
              <a:gd name="T11" fmla="*/ 2147483647 h 161"/>
              <a:gd name="T12" fmla="*/ 2147483647 w 120"/>
              <a:gd name="T13" fmla="*/ 2147483647 h 161"/>
              <a:gd name="T14" fmla="*/ 2147483647 w 120"/>
              <a:gd name="T15" fmla="*/ 2147483647 h 161"/>
              <a:gd name="T16" fmla="*/ 2147483647 w 120"/>
              <a:gd name="T17" fmla="*/ 2147483647 h 161"/>
              <a:gd name="T18" fmla="*/ 2147483647 w 120"/>
              <a:gd name="T19" fmla="*/ 2147483647 h 161"/>
              <a:gd name="T20" fmla="*/ 2147483647 w 120"/>
              <a:gd name="T21" fmla="*/ 2147483647 h 161"/>
              <a:gd name="T22" fmla="*/ 2147483647 w 120"/>
              <a:gd name="T23" fmla="*/ 2147483647 h 161"/>
              <a:gd name="T24" fmla="*/ 2147483647 w 120"/>
              <a:gd name="T25" fmla="*/ 2147483647 h 161"/>
              <a:gd name="T26" fmla="*/ 2147483647 w 120"/>
              <a:gd name="T27" fmla="*/ 2147483647 h 161"/>
              <a:gd name="T28" fmla="*/ 2147483647 w 120"/>
              <a:gd name="T29" fmla="*/ 2147483647 h 161"/>
              <a:gd name="T30" fmla="*/ 2147483647 w 120"/>
              <a:gd name="T31" fmla="*/ 2147483647 h 161"/>
              <a:gd name="T32" fmla="*/ 2147483647 w 120"/>
              <a:gd name="T33" fmla="*/ 2147483647 h 161"/>
              <a:gd name="T34" fmla="*/ 2147483647 w 120"/>
              <a:gd name="T35" fmla="*/ 2147483647 h 161"/>
              <a:gd name="T36" fmla="*/ 2147483647 w 120"/>
              <a:gd name="T37" fmla="*/ 2147483647 h 161"/>
              <a:gd name="T38" fmla="*/ 2147483647 w 120"/>
              <a:gd name="T39" fmla="*/ 2147483647 h 161"/>
              <a:gd name="T40" fmla="*/ 2147483647 w 120"/>
              <a:gd name="T41" fmla="*/ 2147483647 h 161"/>
              <a:gd name="T42" fmla="*/ 2147483647 w 120"/>
              <a:gd name="T43" fmla="*/ 2147483647 h 161"/>
              <a:gd name="T44" fmla="*/ 2147483647 w 120"/>
              <a:gd name="T45" fmla="*/ 2147483647 h 161"/>
              <a:gd name="T46" fmla="*/ 2147483647 w 120"/>
              <a:gd name="T47" fmla="*/ 2147483647 h 161"/>
              <a:gd name="T48" fmla="*/ 2147483647 w 120"/>
              <a:gd name="T49" fmla="*/ 2147483647 h 161"/>
              <a:gd name="T50" fmla="*/ 2147483647 w 120"/>
              <a:gd name="T51" fmla="*/ 2147483647 h 161"/>
              <a:gd name="T52" fmla="*/ 2147483647 w 120"/>
              <a:gd name="T53" fmla="*/ 2147483647 h 161"/>
              <a:gd name="T54" fmla="*/ 2147483647 w 120"/>
              <a:gd name="T55" fmla="*/ 2147483647 h 161"/>
              <a:gd name="T56" fmla="*/ 2147483647 w 120"/>
              <a:gd name="T57" fmla="*/ 2147483647 h 161"/>
              <a:gd name="T58" fmla="*/ 2147483647 w 120"/>
              <a:gd name="T59" fmla="*/ 2147483647 h 161"/>
              <a:gd name="T60" fmla="*/ 0 w 120"/>
              <a:gd name="T61" fmla="*/ 2147483647 h 161"/>
              <a:gd name="T62" fmla="*/ 2147483647 w 120"/>
              <a:gd name="T63" fmla="*/ 2147483647 h 161"/>
              <a:gd name="T64" fmla="*/ 2147483647 w 120"/>
              <a:gd name="T65" fmla="*/ 2147483647 h 161"/>
              <a:gd name="T66" fmla="*/ 2147483647 w 120"/>
              <a:gd name="T67" fmla="*/ 2147483647 h 161"/>
              <a:gd name="T68" fmla="*/ 2147483647 w 120"/>
              <a:gd name="T69" fmla="*/ 2147483647 h 161"/>
              <a:gd name="T70" fmla="*/ 2147483647 w 120"/>
              <a:gd name="T71" fmla="*/ 2147483647 h 161"/>
              <a:gd name="T72" fmla="*/ 2147483647 w 120"/>
              <a:gd name="T73" fmla="*/ 2147483647 h 161"/>
              <a:gd name="T74" fmla="*/ 2147483647 w 120"/>
              <a:gd name="T75" fmla="*/ 2147483647 h 161"/>
              <a:gd name="T76" fmla="*/ 2147483647 w 120"/>
              <a:gd name="T77" fmla="*/ 2147483647 h 161"/>
              <a:gd name="T78" fmla="*/ 2147483647 w 120"/>
              <a:gd name="T79" fmla="*/ 2147483647 h 161"/>
              <a:gd name="T80" fmla="*/ 2147483647 w 120"/>
              <a:gd name="T81" fmla="*/ 0 h 1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20"/>
              <a:gd name="T124" fmla="*/ 0 h 161"/>
              <a:gd name="T125" fmla="*/ 120 w 120"/>
              <a:gd name="T126" fmla="*/ 161 h 16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20" h="161">
                <a:moveTo>
                  <a:pt x="60" y="0"/>
                </a:moveTo>
                <a:lnTo>
                  <a:pt x="56" y="98"/>
                </a:lnTo>
                <a:lnTo>
                  <a:pt x="79" y="4"/>
                </a:lnTo>
                <a:lnTo>
                  <a:pt x="52" y="96"/>
                </a:lnTo>
                <a:lnTo>
                  <a:pt x="95" y="15"/>
                </a:lnTo>
                <a:lnTo>
                  <a:pt x="49" y="92"/>
                </a:lnTo>
                <a:lnTo>
                  <a:pt x="109" y="33"/>
                </a:lnTo>
                <a:lnTo>
                  <a:pt x="47" y="87"/>
                </a:lnTo>
                <a:lnTo>
                  <a:pt x="117" y="55"/>
                </a:lnTo>
                <a:lnTo>
                  <a:pt x="46" y="81"/>
                </a:lnTo>
                <a:lnTo>
                  <a:pt x="120" y="80"/>
                </a:lnTo>
                <a:lnTo>
                  <a:pt x="47" y="75"/>
                </a:lnTo>
                <a:lnTo>
                  <a:pt x="117" y="105"/>
                </a:lnTo>
                <a:lnTo>
                  <a:pt x="49" y="70"/>
                </a:lnTo>
                <a:lnTo>
                  <a:pt x="109" y="128"/>
                </a:lnTo>
                <a:lnTo>
                  <a:pt x="52" y="66"/>
                </a:lnTo>
                <a:lnTo>
                  <a:pt x="95" y="145"/>
                </a:lnTo>
                <a:lnTo>
                  <a:pt x="55" y="63"/>
                </a:lnTo>
                <a:lnTo>
                  <a:pt x="79" y="157"/>
                </a:lnTo>
                <a:lnTo>
                  <a:pt x="60" y="62"/>
                </a:lnTo>
                <a:lnTo>
                  <a:pt x="60" y="161"/>
                </a:lnTo>
                <a:lnTo>
                  <a:pt x="64" y="62"/>
                </a:lnTo>
                <a:lnTo>
                  <a:pt x="41" y="157"/>
                </a:lnTo>
                <a:lnTo>
                  <a:pt x="68" y="65"/>
                </a:lnTo>
                <a:lnTo>
                  <a:pt x="25" y="145"/>
                </a:lnTo>
                <a:lnTo>
                  <a:pt x="71" y="69"/>
                </a:lnTo>
                <a:lnTo>
                  <a:pt x="11" y="128"/>
                </a:lnTo>
                <a:lnTo>
                  <a:pt x="73" y="74"/>
                </a:lnTo>
                <a:lnTo>
                  <a:pt x="3" y="105"/>
                </a:lnTo>
                <a:lnTo>
                  <a:pt x="74" y="80"/>
                </a:lnTo>
                <a:lnTo>
                  <a:pt x="0" y="80"/>
                </a:lnTo>
                <a:lnTo>
                  <a:pt x="73" y="86"/>
                </a:lnTo>
                <a:lnTo>
                  <a:pt x="3" y="55"/>
                </a:lnTo>
                <a:lnTo>
                  <a:pt x="72" y="91"/>
                </a:lnTo>
                <a:lnTo>
                  <a:pt x="11" y="33"/>
                </a:lnTo>
                <a:lnTo>
                  <a:pt x="69" y="95"/>
                </a:lnTo>
                <a:lnTo>
                  <a:pt x="25" y="15"/>
                </a:lnTo>
                <a:lnTo>
                  <a:pt x="65" y="98"/>
                </a:lnTo>
                <a:lnTo>
                  <a:pt x="41" y="4"/>
                </a:lnTo>
                <a:lnTo>
                  <a:pt x="60" y="99"/>
                </a:lnTo>
                <a:lnTo>
                  <a:pt x="60" y="0"/>
                </a:lnTo>
                <a:close/>
              </a:path>
            </a:pathLst>
          </a:custGeom>
          <a:solidFill>
            <a:srgbClr val="FDF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4008" tIns="32004" rIns="64008" bIns="32004"/>
          <a:lstStyle/>
          <a:p>
            <a:endParaRPr lang="en-US"/>
          </a:p>
        </p:txBody>
      </p:sp>
      <p:pic>
        <p:nvPicPr>
          <p:cNvPr id="14345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718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676400"/>
            <a:ext cx="1143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00600" y="2286000"/>
            <a:ext cx="3733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bận</a:t>
            </a:r>
            <a:endParaRPr lang="en-US" sz="32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rộn</a:t>
            </a:r>
            <a:r>
              <a:rPr lang="en-US" sz="3200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endParaRPr lang="en-US" sz="3200" b="0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endParaRPr lang="en-US" sz="32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chăng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endParaRPr lang="en-US" sz="32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đem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3200" b="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200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200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200" b="0" dirty="0" smtClean="0">
                <a:latin typeface="Times New Roman" pitchFamily="18" charset="0"/>
                <a:cs typeface="Times New Roman" pitchFamily="18" charset="0"/>
              </a:rPr>
              <a:t>             Trinh </a:t>
            </a:r>
            <a:r>
              <a:rPr lang="en-US" sz="3200" b="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32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57400" y="197584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u="sng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85800" y="12138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dirty="0" smtClean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dirty="0" err="1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solidFill>
                  <a:srgbClr val="1A0597"/>
                </a:solidFill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127421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554</Words>
  <Application>Microsoft Office PowerPoint</Application>
  <PresentationFormat>On-screen Show (4:3)</PresentationFormat>
  <Paragraphs>123</Paragraphs>
  <Slides>13</Slides>
  <Notes>0</Notes>
  <HiddenSlides>1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viết từ khó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nam phong</dc:creator>
  <cp:lastModifiedBy>Windows User</cp:lastModifiedBy>
  <cp:revision>3</cp:revision>
  <dcterms:created xsi:type="dcterms:W3CDTF">2017-10-16T18:09:50Z</dcterms:created>
  <dcterms:modified xsi:type="dcterms:W3CDTF">2017-10-25T02:25:10Z</dcterms:modified>
</cp:coreProperties>
</file>