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62" r:id="rId2"/>
    <p:sldId id="298" r:id="rId3"/>
    <p:sldId id="288" r:id="rId4"/>
    <p:sldId id="286" r:id="rId5"/>
    <p:sldId id="291" r:id="rId6"/>
    <p:sldId id="300" r:id="rId7"/>
    <p:sldId id="294" r:id="rId8"/>
    <p:sldId id="297" r:id="rId9"/>
    <p:sldId id="302" r:id="rId10"/>
    <p:sldId id="282"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FF0000"/>
    </p:penClr>
  </p:showPr>
  <p:clrMru>
    <a:srgbClr val="0E045C"/>
    <a:srgbClr val="1008B8"/>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3141" autoAdjust="0"/>
  </p:normalViewPr>
  <p:slideViewPr>
    <p:cSldViewPr>
      <p:cViewPr varScale="1">
        <p:scale>
          <a:sx n="63" d="100"/>
          <a:sy n="63" d="100"/>
        </p:scale>
        <p:origin x="-942" y="-11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C9CFF66-D1EC-4278-9B2E-4BE874420FDD}" type="datetimeFigureOut">
              <a:rPr lang="en-US" smtClean="0"/>
              <a:pPr/>
              <a:t>10/13/2016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86834E6-2E5B-4B00-99C5-8009A6C7B940}"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7617E73-B386-4CBD-ACF3-03BB41B453C6}" type="slidenum">
              <a:rPr lang="en-US"/>
              <a:pPr/>
              <a:t>1</a:t>
            </a:fld>
            <a:endParaRPr lang="en-US"/>
          </a:p>
        </p:txBody>
      </p:sp>
      <p:sp>
        <p:nvSpPr>
          <p:cNvPr id="37890" name="Rectangle 2"/>
          <p:cNvSpPr>
            <a:spLocks noGrp="1" noRot="1" noChangeAspect="1" noChangeArrowheads="1" noTextEdit="1"/>
          </p:cNvSpPr>
          <p:nvPr>
            <p:ph type="sldImg"/>
          </p:nvPr>
        </p:nvSpPr>
        <p:spPr>
          <a:xfrm>
            <a:off x="1143000" y="685800"/>
            <a:ext cx="4572000" cy="3429000"/>
          </a:xfrm>
          <a:ln/>
        </p:spPr>
      </p:sp>
      <p:sp>
        <p:nvSpPr>
          <p:cNvPr id="37891" name="Rectangle 3"/>
          <p:cNvSpPr>
            <a:spLocks noGrp="1" noChangeArrowheads="1"/>
          </p:cNvSpPr>
          <p:nvPr>
            <p:ph type="body" idx="1"/>
          </p:nvPr>
        </p:nvSpPr>
        <p:spPr>
          <a:xfrm>
            <a:off x="914400" y="4343400"/>
            <a:ext cx="5029200" cy="4114800"/>
          </a:xfrm>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6"/>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9"/>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4"/>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10/13/2016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10/13/2016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1"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1"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10/13/2016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10/13/2016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10/13/2016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1"/>
            <a:ext cx="511175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435101"/>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10/13/2016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1"/>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9"/>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10/13/2016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1"/>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1"/>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10/13/2016</a:t>
            </a:fld>
            <a:endParaRPr lang="en-US"/>
          </a:p>
        </p:txBody>
      </p:sp>
      <p:sp>
        <p:nvSpPr>
          <p:cNvPr id="5" name="Footer Placeholder 4"/>
          <p:cNvSpPr>
            <a:spLocks noGrp="1"/>
          </p:cNvSpPr>
          <p:nvPr>
            <p:ph type="ftr" sz="quarter" idx="3"/>
          </p:nvPr>
        </p:nvSpPr>
        <p:spPr>
          <a:xfrm>
            <a:off x="3124200" y="6356351"/>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1"/>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7.gif"/><Relationship Id="rId2" Type="http://schemas.openxmlformats.org/officeDocument/2006/relationships/image" Target="../media/image6.gif"/><Relationship Id="rId1" Type="http://schemas.openxmlformats.org/officeDocument/2006/relationships/slideLayout" Target="../slideLayouts/slideLayout2.xml"/><Relationship Id="rId4" Type="http://schemas.openxmlformats.org/officeDocument/2006/relationships/image" Target="../media/image8.gif"/></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5842" name="Text Box 2"/>
          <p:cNvSpPr txBox="1">
            <a:spLocks noChangeArrowheads="1"/>
          </p:cNvSpPr>
          <p:nvPr/>
        </p:nvSpPr>
        <p:spPr bwMode="auto">
          <a:xfrm>
            <a:off x="1066800" y="838200"/>
            <a:ext cx="7162800" cy="584775"/>
          </a:xfrm>
          <a:prstGeom prst="rect">
            <a:avLst/>
          </a:prstGeom>
          <a:noFill/>
          <a:ln w="9525">
            <a:noFill/>
            <a:miter lim="800000"/>
            <a:headEnd/>
            <a:tailEnd/>
          </a:ln>
          <a:effectLst/>
        </p:spPr>
        <p:txBody>
          <a:bodyPr>
            <a:spAutoFit/>
          </a:bodyPr>
          <a:lstStyle/>
          <a:p>
            <a:pPr algn="l">
              <a:spcBef>
                <a:spcPct val="50000"/>
              </a:spcBef>
            </a:pPr>
            <a:r>
              <a:rPr lang="en-US" sz="3200" b="1">
                <a:solidFill>
                  <a:srgbClr val="FF3300"/>
                </a:solidFill>
                <a:latin typeface="Times New Roman" pitchFamily="18" charset="0"/>
              </a:rPr>
              <a:t>TRƯỜNG TIỂU HỌC BÌNH DƯƠNG</a:t>
            </a:r>
          </a:p>
        </p:txBody>
      </p:sp>
      <p:sp>
        <p:nvSpPr>
          <p:cNvPr id="35843" name="Text Box 3"/>
          <p:cNvSpPr txBox="1">
            <a:spLocks noChangeArrowheads="1"/>
          </p:cNvSpPr>
          <p:nvPr/>
        </p:nvSpPr>
        <p:spPr bwMode="auto">
          <a:xfrm>
            <a:off x="1600200" y="3505200"/>
            <a:ext cx="6019800" cy="584775"/>
          </a:xfrm>
          <a:prstGeom prst="rect">
            <a:avLst/>
          </a:prstGeom>
          <a:noFill/>
          <a:ln w="9525">
            <a:noFill/>
            <a:miter lim="800000"/>
            <a:headEnd/>
            <a:tailEnd/>
          </a:ln>
          <a:effectLst/>
        </p:spPr>
        <p:txBody>
          <a:bodyPr wrap="square">
            <a:spAutoFit/>
          </a:bodyPr>
          <a:lstStyle/>
          <a:p>
            <a:pPr>
              <a:spcBef>
                <a:spcPct val="50000"/>
              </a:spcBef>
            </a:pPr>
            <a:r>
              <a:rPr lang="en-US" sz="3200" b="1">
                <a:solidFill>
                  <a:srgbClr val="0000FF"/>
                </a:solidFill>
                <a:latin typeface="Times New Roman" pitchFamily="18" charset="0"/>
              </a:rPr>
              <a:t>MÔN : </a:t>
            </a:r>
            <a:r>
              <a:rPr lang="en-US" sz="3200" b="1" smtClean="0">
                <a:solidFill>
                  <a:srgbClr val="0000FF"/>
                </a:solidFill>
                <a:latin typeface="Times New Roman" pitchFamily="18" charset="0"/>
              </a:rPr>
              <a:t>TỰ NHIÊN VÀ XÃ HỘI</a:t>
            </a:r>
            <a:endParaRPr lang="en-US" sz="3200" b="1">
              <a:solidFill>
                <a:srgbClr val="0000FF"/>
              </a:solidFill>
              <a:latin typeface="Times New Roman" pitchFamily="18" charset="0"/>
            </a:endParaRPr>
          </a:p>
        </p:txBody>
      </p:sp>
      <p:sp>
        <p:nvSpPr>
          <p:cNvPr id="35844" name="Text Box 4"/>
          <p:cNvSpPr txBox="1">
            <a:spLocks noChangeArrowheads="1"/>
          </p:cNvSpPr>
          <p:nvPr/>
        </p:nvSpPr>
        <p:spPr bwMode="auto">
          <a:xfrm>
            <a:off x="1676400" y="5029201"/>
            <a:ext cx="6096000" cy="523220"/>
          </a:xfrm>
          <a:prstGeom prst="rect">
            <a:avLst/>
          </a:prstGeom>
          <a:noFill/>
          <a:ln w="9525">
            <a:noFill/>
            <a:miter lim="800000"/>
            <a:headEnd/>
            <a:tailEnd/>
          </a:ln>
          <a:effectLst/>
        </p:spPr>
        <p:txBody>
          <a:bodyPr>
            <a:spAutoFit/>
          </a:bodyPr>
          <a:lstStyle/>
          <a:p>
            <a:pPr algn="l">
              <a:spcBef>
                <a:spcPct val="50000"/>
              </a:spcBef>
            </a:pPr>
            <a:r>
              <a:rPr lang="en-US" sz="2800" b="1">
                <a:solidFill>
                  <a:srgbClr val="800080"/>
                </a:solidFill>
                <a:latin typeface="Times New Roman" pitchFamily="18" charset="0"/>
              </a:rPr>
              <a:t>GIÁO VIÊN: NGUYỄN THỊ BỀN</a:t>
            </a:r>
          </a:p>
        </p:txBody>
      </p:sp>
      <p:sp>
        <p:nvSpPr>
          <p:cNvPr id="35845" name="WordArt 5"/>
          <p:cNvSpPr>
            <a:spLocks noChangeArrowheads="1" noChangeShapeType="1" noTextEdit="1"/>
          </p:cNvSpPr>
          <p:nvPr/>
        </p:nvSpPr>
        <p:spPr bwMode="auto">
          <a:xfrm>
            <a:off x="838200" y="1752600"/>
            <a:ext cx="7696200" cy="1524000"/>
          </a:xfrm>
          <a:prstGeom prst="rect">
            <a:avLst/>
          </a:prstGeom>
        </p:spPr>
        <p:txBody>
          <a:bodyPr wrap="none" fromWordArt="1">
            <a:prstTxWarp prst="textWave1">
              <a:avLst>
                <a:gd name="adj1" fmla="val 13005"/>
                <a:gd name="adj2" fmla="val 0"/>
              </a:avLst>
            </a:prstTxWarp>
          </a:bodyPr>
          <a:lstStyle/>
          <a:p>
            <a:r>
              <a:rPr lang="en-US" sz="3600" kern="10" dirty="0">
                <a:ln w="9525">
                  <a:noFill/>
                  <a:round/>
                  <a:headEnd/>
                  <a:tailEnd/>
                </a:ln>
                <a:gradFill rotWithShape="0">
                  <a:gsLst>
                    <a:gs pos="0">
                      <a:srgbClr val="9999FF"/>
                    </a:gs>
                    <a:gs pos="100000">
                      <a:srgbClr val="009999"/>
                    </a:gs>
                  </a:gsLst>
                  <a:lin ang="5400000" scaled="1"/>
                </a:gradFill>
                <a:effectLst>
                  <a:outerShdw dist="53882" dir="2700000" algn="ctr" rotWithShape="0">
                    <a:srgbClr val="C0C0C0">
                      <a:alpha val="80000"/>
                    </a:srgbClr>
                  </a:outerShdw>
                </a:effectLst>
                <a:latin typeface="Times New Roman"/>
                <a:cs typeface="Times New Roman"/>
              </a:rPr>
              <a:t>CHÀO MỪNG QUÝ THẦY CÔ VỀ DỰ GIỜ THĂM LỚP</a:t>
            </a:r>
          </a:p>
        </p:txBody>
      </p:sp>
      <p:pic>
        <p:nvPicPr>
          <p:cNvPr id="35846" name="Picture 6" descr="tulips_burgundy_hc"/>
          <p:cNvPicPr>
            <a:picLocks noChangeAspect="1" noChangeArrowheads="1" noCrop="1"/>
          </p:cNvPicPr>
          <p:nvPr/>
        </p:nvPicPr>
        <p:blipFill>
          <a:blip r:embed="rId3" cstate="print"/>
          <a:srcRect/>
          <a:stretch>
            <a:fillRect/>
          </a:stretch>
        </p:blipFill>
        <p:spPr bwMode="auto">
          <a:xfrm flipH="1">
            <a:off x="1066800" y="5715001"/>
            <a:ext cx="852488" cy="931863"/>
          </a:xfrm>
          <a:prstGeom prst="rect">
            <a:avLst/>
          </a:prstGeom>
          <a:noFill/>
          <a:ln w="9525">
            <a:noFill/>
            <a:miter lim="800000"/>
            <a:headEnd/>
            <a:tailEnd/>
          </a:ln>
        </p:spPr>
      </p:pic>
      <p:pic>
        <p:nvPicPr>
          <p:cNvPr id="35847" name="Picture 7" descr="tulips_burgundy_hc"/>
          <p:cNvPicPr>
            <a:picLocks noChangeAspect="1" noChangeArrowheads="1" noCrop="1"/>
          </p:cNvPicPr>
          <p:nvPr/>
        </p:nvPicPr>
        <p:blipFill>
          <a:blip r:embed="rId3" cstate="print"/>
          <a:srcRect/>
          <a:stretch>
            <a:fillRect/>
          </a:stretch>
        </p:blipFill>
        <p:spPr bwMode="auto">
          <a:xfrm flipH="1">
            <a:off x="152400" y="5715001"/>
            <a:ext cx="852488" cy="931863"/>
          </a:xfrm>
          <a:prstGeom prst="rect">
            <a:avLst/>
          </a:prstGeom>
          <a:noFill/>
          <a:ln w="9525">
            <a:noFill/>
            <a:miter lim="800000"/>
            <a:headEnd/>
            <a:tailEnd/>
          </a:ln>
        </p:spPr>
      </p:pic>
      <p:pic>
        <p:nvPicPr>
          <p:cNvPr id="35848" name="Picture 8" descr="tulips_burgundy_hc"/>
          <p:cNvPicPr>
            <a:picLocks noChangeAspect="1" noChangeArrowheads="1" noCrop="1"/>
          </p:cNvPicPr>
          <p:nvPr/>
        </p:nvPicPr>
        <p:blipFill>
          <a:blip r:embed="rId3" cstate="print"/>
          <a:srcRect/>
          <a:stretch>
            <a:fillRect/>
          </a:stretch>
        </p:blipFill>
        <p:spPr bwMode="auto">
          <a:xfrm flipH="1">
            <a:off x="7086600" y="5791201"/>
            <a:ext cx="852488" cy="931863"/>
          </a:xfrm>
          <a:prstGeom prst="rect">
            <a:avLst/>
          </a:prstGeom>
          <a:noFill/>
          <a:ln w="9525">
            <a:noFill/>
            <a:miter lim="800000"/>
            <a:headEnd/>
            <a:tailEnd/>
          </a:ln>
        </p:spPr>
      </p:pic>
      <p:pic>
        <p:nvPicPr>
          <p:cNvPr id="35849" name="Picture 9" descr="tulips_burgundy_hc"/>
          <p:cNvPicPr>
            <a:picLocks noChangeAspect="1" noChangeArrowheads="1" noCrop="1"/>
          </p:cNvPicPr>
          <p:nvPr/>
        </p:nvPicPr>
        <p:blipFill>
          <a:blip r:embed="rId3" cstate="print"/>
          <a:srcRect/>
          <a:stretch>
            <a:fillRect/>
          </a:stretch>
        </p:blipFill>
        <p:spPr bwMode="auto">
          <a:xfrm flipH="1">
            <a:off x="8077200" y="5715001"/>
            <a:ext cx="852488" cy="931863"/>
          </a:xfrm>
          <a:prstGeom prst="rect">
            <a:avLst/>
          </a:prstGeom>
          <a:noFill/>
          <a:ln w="9525">
            <a:noFill/>
            <a:miter lim="800000"/>
            <a:headEnd/>
            <a:tailEnd/>
          </a:ln>
        </p:spPr>
      </p:pic>
      <p:pic>
        <p:nvPicPr>
          <p:cNvPr id="35850" name="Picture 10" descr="tulips_burgundy_hc"/>
          <p:cNvPicPr>
            <a:picLocks noChangeAspect="1" noChangeArrowheads="1" noCrop="1"/>
          </p:cNvPicPr>
          <p:nvPr/>
        </p:nvPicPr>
        <p:blipFill>
          <a:blip r:embed="rId3" cstate="print"/>
          <a:srcRect/>
          <a:stretch>
            <a:fillRect/>
          </a:stretch>
        </p:blipFill>
        <p:spPr bwMode="auto">
          <a:xfrm flipH="1">
            <a:off x="4191000" y="5791201"/>
            <a:ext cx="852488" cy="931863"/>
          </a:xfrm>
          <a:prstGeom prst="rect">
            <a:avLst/>
          </a:prstGeom>
          <a:noFill/>
          <a:ln w="9525">
            <a:noFill/>
            <a:miter lim="800000"/>
            <a:headEnd/>
            <a:tailEnd/>
          </a:ln>
        </p:spPr>
      </p:pic>
      <p:pic>
        <p:nvPicPr>
          <p:cNvPr id="35851" name="Picture 11" descr="tulips_burgundy_hc"/>
          <p:cNvPicPr>
            <a:picLocks noChangeAspect="1" noChangeArrowheads="1" noCrop="1"/>
          </p:cNvPicPr>
          <p:nvPr/>
        </p:nvPicPr>
        <p:blipFill>
          <a:blip r:embed="rId3" cstate="print"/>
          <a:srcRect/>
          <a:stretch>
            <a:fillRect/>
          </a:stretch>
        </p:blipFill>
        <p:spPr bwMode="auto">
          <a:xfrm flipH="1">
            <a:off x="5105400" y="5715001"/>
            <a:ext cx="852488" cy="931863"/>
          </a:xfrm>
          <a:prstGeom prst="rect">
            <a:avLst/>
          </a:prstGeom>
          <a:noFill/>
          <a:ln w="9525">
            <a:noFill/>
            <a:miter lim="800000"/>
            <a:headEnd/>
            <a:tailEnd/>
          </a:ln>
        </p:spPr>
      </p:pic>
      <p:pic>
        <p:nvPicPr>
          <p:cNvPr id="35852" name="Picture 12" descr="tulips_burgundy_hc"/>
          <p:cNvPicPr>
            <a:picLocks noChangeAspect="1" noChangeArrowheads="1" noCrop="1"/>
          </p:cNvPicPr>
          <p:nvPr/>
        </p:nvPicPr>
        <p:blipFill>
          <a:blip r:embed="rId3" cstate="print"/>
          <a:srcRect/>
          <a:stretch>
            <a:fillRect/>
          </a:stretch>
        </p:blipFill>
        <p:spPr bwMode="auto">
          <a:xfrm flipH="1">
            <a:off x="6096000" y="5715001"/>
            <a:ext cx="852488" cy="931863"/>
          </a:xfrm>
          <a:prstGeom prst="rect">
            <a:avLst/>
          </a:prstGeom>
          <a:noFill/>
          <a:ln w="9525">
            <a:noFill/>
            <a:miter lim="800000"/>
            <a:headEnd/>
            <a:tailEnd/>
          </a:ln>
        </p:spPr>
      </p:pic>
      <p:pic>
        <p:nvPicPr>
          <p:cNvPr id="35853" name="Picture 13" descr="tulips_burgundy_hc"/>
          <p:cNvPicPr>
            <a:picLocks noChangeAspect="1" noChangeArrowheads="1" noCrop="1"/>
          </p:cNvPicPr>
          <p:nvPr/>
        </p:nvPicPr>
        <p:blipFill>
          <a:blip r:embed="rId3" cstate="print"/>
          <a:srcRect/>
          <a:stretch>
            <a:fillRect/>
          </a:stretch>
        </p:blipFill>
        <p:spPr bwMode="auto">
          <a:xfrm flipH="1">
            <a:off x="3048000" y="5715001"/>
            <a:ext cx="852488" cy="931863"/>
          </a:xfrm>
          <a:prstGeom prst="rect">
            <a:avLst/>
          </a:prstGeom>
          <a:noFill/>
          <a:ln w="9525">
            <a:noFill/>
            <a:miter lim="800000"/>
            <a:headEnd/>
            <a:tailEnd/>
          </a:ln>
        </p:spPr>
      </p:pic>
      <p:pic>
        <p:nvPicPr>
          <p:cNvPr id="35854" name="Picture 14" descr="tulips_burgundy_hc"/>
          <p:cNvPicPr>
            <a:picLocks noChangeAspect="1" noChangeArrowheads="1" noCrop="1"/>
          </p:cNvPicPr>
          <p:nvPr/>
        </p:nvPicPr>
        <p:blipFill>
          <a:blip r:embed="rId3" cstate="print"/>
          <a:srcRect/>
          <a:stretch>
            <a:fillRect/>
          </a:stretch>
        </p:blipFill>
        <p:spPr bwMode="auto">
          <a:xfrm flipH="1">
            <a:off x="2133600" y="5715001"/>
            <a:ext cx="852488" cy="931863"/>
          </a:xfrm>
          <a:prstGeom prst="rect">
            <a:avLst/>
          </a:prstGeom>
          <a:noFill/>
          <a:ln w="9525">
            <a:noFill/>
            <a:miter lim="800000"/>
            <a:headEnd/>
            <a:tailEnd/>
          </a:ln>
        </p:spPr>
      </p:pic>
      <p:sp>
        <p:nvSpPr>
          <p:cNvPr id="35855" name="Text Box 15"/>
          <p:cNvSpPr txBox="1">
            <a:spLocks noChangeArrowheads="1"/>
          </p:cNvSpPr>
          <p:nvPr/>
        </p:nvSpPr>
        <p:spPr bwMode="auto">
          <a:xfrm>
            <a:off x="3657600" y="4267200"/>
            <a:ext cx="2209800" cy="584775"/>
          </a:xfrm>
          <a:prstGeom prst="rect">
            <a:avLst/>
          </a:prstGeom>
          <a:noFill/>
          <a:ln w="9525">
            <a:noFill/>
            <a:miter lim="800000"/>
            <a:headEnd/>
            <a:tailEnd/>
          </a:ln>
          <a:effectLst/>
        </p:spPr>
        <p:txBody>
          <a:bodyPr>
            <a:spAutoFit/>
          </a:bodyPr>
          <a:lstStyle/>
          <a:p>
            <a:pPr>
              <a:spcBef>
                <a:spcPct val="50000"/>
              </a:spcBef>
            </a:pPr>
            <a:r>
              <a:rPr lang="en-US" sz="3200" b="1">
                <a:solidFill>
                  <a:srgbClr val="000099"/>
                </a:solidFill>
                <a:latin typeface="Times New Roman" pitchFamily="18" charset="0"/>
              </a:rPr>
              <a:t>LỚP </a:t>
            </a:r>
            <a:r>
              <a:rPr lang="en-US" sz="3200" b="1" smtClean="0">
                <a:solidFill>
                  <a:srgbClr val="000099"/>
                </a:solidFill>
                <a:latin typeface="Times New Roman" pitchFamily="18" charset="0"/>
              </a:rPr>
              <a:t>3C1</a:t>
            </a:r>
            <a:endParaRPr lang="en-US" sz="3200" b="1" dirty="0">
              <a:solidFill>
                <a:srgbClr val="000099"/>
              </a:solidFill>
              <a:latin typeface="Times New Roman" pitchFamily="18" charset="0"/>
            </a:endParaRPr>
          </a:p>
        </p:txBody>
      </p:sp>
      <p:pic>
        <p:nvPicPr>
          <p:cNvPr id="35857" name="Picture 18" descr="WhitecornerFlower"/>
          <p:cNvPicPr>
            <a:picLocks noChangeAspect="1" noChangeArrowheads="1"/>
          </p:cNvPicPr>
          <p:nvPr/>
        </p:nvPicPr>
        <p:blipFill>
          <a:blip r:embed="rId4"/>
          <a:srcRect/>
          <a:stretch>
            <a:fillRect/>
          </a:stretch>
        </p:blipFill>
        <p:spPr bwMode="auto">
          <a:xfrm>
            <a:off x="152400" y="228600"/>
            <a:ext cx="1752600" cy="2286000"/>
          </a:xfrm>
          <a:prstGeom prst="rect">
            <a:avLst/>
          </a:prstGeom>
          <a:noFill/>
          <a:ln w="9525">
            <a:noFill/>
            <a:miter lim="800000"/>
            <a:headEnd/>
            <a:tailEnd/>
          </a:ln>
        </p:spPr>
      </p:pic>
      <p:pic>
        <p:nvPicPr>
          <p:cNvPr id="35858" name="Picture 18" descr="WhitecornerFlower"/>
          <p:cNvPicPr>
            <a:picLocks noChangeAspect="1" noChangeArrowheads="1"/>
          </p:cNvPicPr>
          <p:nvPr/>
        </p:nvPicPr>
        <p:blipFill>
          <a:blip r:embed="rId5"/>
          <a:srcRect/>
          <a:stretch>
            <a:fillRect/>
          </a:stretch>
        </p:blipFill>
        <p:spPr bwMode="auto">
          <a:xfrm>
            <a:off x="6934200" y="228601"/>
            <a:ext cx="1995488" cy="2390775"/>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WordArt 2" descr="Narrow vertical"/>
          <p:cNvSpPr>
            <a:spLocks noChangeArrowheads="1" noChangeShapeType="1" noTextEdit="1"/>
          </p:cNvSpPr>
          <p:nvPr/>
        </p:nvSpPr>
        <p:spPr bwMode="auto">
          <a:xfrm>
            <a:off x="914400" y="3200400"/>
            <a:ext cx="7391400" cy="2590800"/>
          </a:xfrm>
          <a:prstGeom prst="rect">
            <a:avLst/>
          </a:prstGeom>
        </p:spPr>
        <p:txBody>
          <a:bodyPr wrap="none" fromWordArt="1">
            <a:prstTxWarp prst="textCurveUp">
              <a:avLst>
                <a:gd name="adj" fmla="val 40356"/>
              </a:avLst>
            </a:prstTxWarp>
          </a:bodyPr>
          <a:lstStyle/>
          <a:p>
            <a:pPr algn="ctr"/>
            <a:r>
              <a:rPr lang="vi-VN" sz="3600" b="1" kern="10">
                <a:ln w="12700">
                  <a:solidFill>
                    <a:srgbClr val="000000"/>
                  </a:solidFill>
                  <a:round/>
                  <a:headEnd/>
                  <a:tailEnd/>
                </a:ln>
                <a:pattFill prst="dashHorz">
                  <a:fgClr>
                    <a:srgbClr val="808080"/>
                  </a:fgClr>
                  <a:bgClr>
                    <a:srgbClr val="FFFF00"/>
                  </a:bgClr>
                </a:pattFill>
                <a:effectLst>
                  <a:outerShdw dist="45791" dir="2021404" algn="ctr" rotWithShape="0">
                    <a:srgbClr val="808080">
                      <a:alpha val="80000"/>
                    </a:srgbClr>
                  </a:outerShdw>
                </a:effectLst>
                <a:latin typeface="Times New Roman"/>
                <a:cs typeface="Times New Roman"/>
              </a:rPr>
              <a:t>Chúc các em học sinh chăm ngoan, học giỏi</a:t>
            </a:r>
            <a:endParaRPr lang="en-US" sz="3600" b="1" kern="10">
              <a:ln w="12700">
                <a:solidFill>
                  <a:srgbClr val="000000"/>
                </a:solidFill>
                <a:round/>
                <a:headEnd/>
                <a:tailEnd/>
              </a:ln>
              <a:pattFill prst="dashHorz">
                <a:fgClr>
                  <a:srgbClr val="808080"/>
                </a:fgClr>
                <a:bgClr>
                  <a:srgbClr val="FFFF00"/>
                </a:bgClr>
              </a:pattFill>
              <a:effectLst>
                <a:outerShdw dist="45791" dir="2021404" algn="ctr" rotWithShape="0">
                  <a:srgbClr val="808080">
                    <a:alpha val="80000"/>
                  </a:srgbClr>
                </a:outerShdw>
              </a:effectLst>
              <a:latin typeface="Times New Roman"/>
              <a:cs typeface="Times New Roman"/>
            </a:endParaRPr>
          </a:p>
        </p:txBody>
      </p:sp>
      <p:sp>
        <p:nvSpPr>
          <p:cNvPr id="36867" name="WordArt 3"/>
          <p:cNvSpPr>
            <a:spLocks noChangeArrowheads="1" noChangeShapeType="1" noTextEdit="1"/>
          </p:cNvSpPr>
          <p:nvPr/>
        </p:nvSpPr>
        <p:spPr bwMode="auto">
          <a:xfrm rot="278348">
            <a:off x="914402" y="1219200"/>
            <a:ext cx="6962775" cy="2667000"/>
          </a:xfrm>
          <a:prstGeom prst="rect">
            <a:avLst/>
          </a:prstGeom>
        </p:spPr>
        <p:txBody>
          <a:bodyPr wrap="none" fromWordArt="1">
            <a:prstTxWarp prst="textSlantUp">
              <a:avLst>
                <a:gd name="adj" fmla="val 32056"/>
              </a:avLst>
            </a:prstTxWarp>
          </a:bodyPr>
          <a:lstStyle/>
          <a:p>
            <a:pPr algn="ctr"/>
            <a:r>
              <a:rPr lang="en-US" sz="3600" b="1" kern="10">
                <a:ln w="9525">
                  <a:solidFill>
                    <a:srgbClr val="CC99FF"/>
                  </a:solidFill>
                  <a:round/>
                  <a:headEnd/>
                  <a:tailEnd/>
                </a:ln>
                <a:gradFill rotWithShape="0">
                  <a:gsLst>
                    <a:gs pos="0">
                      <a:srgbClr val="6600CC"/>
                    </a:gs>
                    <a:gs pos="100000">
                      <a:srgbClr val="CC00CC"/>
                    </a:gs>
                  </a:gsLst>
                  <a:lin ang="5121652" scaled="1"/>
                </a:gradFill>
                <a:effectLst>
                  <a:outerShdw dist="53882" dir="2700000" algn="ctr" rotWithShape="0">
                    <a:srgbClr val="9999FF">
                      <a:alpha val="80000"/>
                    </a:srgbClr>
                  </a:outerShdw>
                </a:effectLst>
                <a:latin typeface="Times New Roman"/>
                <a:cs typeface="Times New Roman"/>
              </a:rPr>
              <a:t>Chúc các thầy, cô giáo mạnh khỏe</a:t>
            </a:r>
          </a:p>
        </p:txBody>
      </p:sp>
      <p:pic>
        <p:nvPicPr>
          <p:cNvPr id="36868" name="Picture 3" descr="flower1_div_md_wht"/>
          <p:cNvPicPr>
            <a:picLocks noChangeAspect="1" noChangeArrowheads="1" noCrop="1"/>
          </p:cNvPicPr>
          <p:nvPr/>
        </p:nvPicPr>
        <p:blipFill>
          <a:blip r:embed="rId2"/>
          <a:srcRect/>
          <a:stretch>
            <a:fillRect/>
          </a:stretch>
        </p:blipFill>
        <p:spPr bwMode="auto">
          <a:xfrm>
            <a:off x="0" y="6019800"/>
            <a:ext cx="9144000" cy="609600"/>
          </a:xfrm>
          <a:prstGeom prst="rect">
            <a:avLst/>
          </a:prstGeom>
          <a:noFill/>
          <a:ln w="9525">
            <a:noFill/>
            <a:miter lim="800000"/>
            <a:headEnd/>
            <a:tailEnd/>
          </a:ln>
        </p:spPr>
      </p:pic>
      <p:pic>
        <p:nvPicPr>
          <p:cNvPr id="36869" name="Picture 5" descr="mt"/>
          <p:cNvPicPr>
            <a:picLocks noChangeAspect="1" noChangeArrowheads="1" noCrop="1"/>
          </p:cNvPicPr>
          <p:nvPr/>
        </p:nvPicPr>
        <p:blipFill>
          <a:blip r:embed="rId3" cstate="print"/>
          <a:srcRect/>
          <a:stretch>
            <a:fillRect/>
          </a:stretch>
        </p:blipFill>
        <p:spPr bwMode="auto">
          <a:xfrm rot="20121860" flipH="1">
            <a:off x="7086600" y="228600"/>
            <a:ext cx="1524000" cy="1398588"/>
          </a:xfrm>
          <a:prstGeom prst="rect">
            <a:avLst/>
          </a:prstGeom>
          <a:noFill/>
        </p:spPr>
      </p:pic>
      <p:pic>
        <p:nvPicPr>
          <p:cNvPr id="36871" name="Picture 4" descr="dover"/>
          <p:cNvPicPr>
            <a:picLocks noChangeAspect="1" noChangeArrowheads="1" noCrop="1"/>
          </p:cNvPicPr>
          <p:nvPr/>
        </p:nvPicPr>
        <p:blipFill>
          <a:blip r:embed="rId4"/>
          <a:srcRect/>
          <a:stretch>
            <a:fillRect/>
          </a:stretch>
        </p:blipFill>
        <p:spPr bwMode="auto">
          <a:xfrm rot="2037446">
            <a:off x="685802" y="990600"/>
            <a:ext cx="1298575" cy="1885950"/>
          </a:xfrm>
          <a:prstGeom prst="rect">
            <a:avLst/>
          </a:prstGeom>
          <a:noFill/>
          <a:ln w="9525">
            <a:noFill/>
            <a:miter lim="800000"/>
            <a:headEnd/>
            <a:tailEnd/>
          </a:ln>
        </p:spPr>
      </p:pic>
      <p:pic>
        <p:nvPicPr>
          <p:cNvPr id="36872" name="Picture 4" descr="dover"/>
          <p:cNvPicPr>
            <a:picLocks noChangeAspect="1" noChangeArrowheads="1" noCrop="1"/>
          </p:cNvPicPr>
          <p:nvPr/>
        </p:nvPicPr>
        <p:blipFill>
          <a:blip r:embed="rId4"/>
          <a:srcRect/>
          <a:stretch>
            <a:fillRect/>
          </a:stretch>
        </p:blipFill>
        <p:spPr bwMode="auto">
          <a:xfrm rot="2037446">
            <a:off x="457202" y="0"/>
            <a:ext cx="1298575" cy="1885950"/>
          </a:xfrm>
          <a:prstGeom prst="rect">
            <a:avLst/>
          </a:prstGeom>
          <a:noFill/>
          <a:ln w="9525">
            <a:noFill/>
            <a:miter lim="800000"/>
            <a:headEnd/>
            <a:tailEnd/>
          </a:ln>
        </p:spPr>
      </p:pic>
      <p:pic>
        <p:nvPicPr>
          <p:cNvPr id="36873" name="Picture 4" descr="dover"/>
          <p:cNvPicPr>
            <a:picLocks noChangeAspect="1" noChangeArrowheads="1" noCrop="1"/>
          </p:cNvPicPr>
          <p:nvPr/>
        </p:nvPicPr>
        <p:blipFill>
          <a:blip r:embed="rId4"/>
          <a:srcRect/>
          <a:stretch>
            <a:fillRect/>
          </a:stretch>
        </p:blipFill>
        <p:spPr bwMode="auto">
          <a:xfrm rot="2037446">
            <a:off x="1676400" y="152400"/>
            <a:ext cx="1298575" cy="18859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ChangeArrowheads="1"/>
          </p:cNvSpPr>
          <p:nvPr/>
        </p:nvSpPr>
        <p:spPr bwMode="auto">
          <a:xfrm>
            <a:off x="0" y="228601"/>
            <a:ext cx="9144000" cy="584775"/>
          </a:xfrm>
          <a:prstGeom prst="rect">
            <a:avLst/>
          </a:prstGeom>
          <a:noFill/>
          <a:ln w="9525">
            <a:noFill/>
            <a:miter lim="800000"/>
            <a:headEnd/>
            <a:tailEnd/>
          </a:ln>
          <a:effectLst/>
        </p:spPr>
        <p:txBody>
          <a:bodyPr>
            <a:spAutoFit/>
          </a:bodyPr>
          <a:lstStyle/>
          <a:p>
            <a:pPr algn="ctr">
              <a:spcBef>
                <a:spcPct val="50000"/>
              </a:spcBef>
            </a:pPr>
            <a:r>
              <a:rPr lang="en-US" sz="3200" b="1" dirty="0">
                <a:solidFill>
                  <a:srgbClr val="FF3300"/>
                </a:solidFill>
                <a:latin typeface="Times New Roman" pitchFamily="18" charset="0"/>
              </a:rPr>
              <a:t>Thứ </a:t>
            </a:r>
            <a:r>
              <a:rPr lang="en-US" sz="3200" b="1" dirty="0" smtClean="0">
                <a:solidFill>
                  <a:srgbClr val="FF3300"/>
                </a:solidFill>
                <a:latin typeface="Times New Roman" pitchFamily="18" charset="0"/>
              </a:rPr>
              <a:t>6 </a:t>
            </a:r>
            <a:r>
              <a:rPr lang="en-US" sz="3200" b="1">
                <a:solidFill>
                  <a:srgbClr val="FF3300"/>
                </a:solidFill>
                <a:latin typeface="Times New Roman" pitchFamily="18" charset="0"/>
              </a:rPr>
              <a:t>ngày </a:t>
            </a:r>
            <a:r>
              <a:rPr lang="en-US" sz="3200" b="1" smtClean="0">
                <a:solidFill>
                  <a:srgbClr val="FF3300"/>
                </a:solidFill>
                <a:latin typeface="Times New Roman" pitchFamily="18" charset="0"/>
              </a:rPr>
              <a:t>14 </a:t>
            </a:r>
            <a:r>
              <a:rPr lang="en-US" sz="3200" b="1">
                <a:solidFill>
                  <a:srgbClr val="FF3300"/>
                </a:solidFill>
                <a:latin typeface="Times New Roman" pitchFamily="18" charset="0"/>
              </a:rPr>
              <a:t>tháng </a:t>
            </a:r>
            <a:r>
              <a:rPr lang="en-US" sz="3200" b="1" smtClean="0">
                <a:solidFill>
                  <a:srgbClr val="FF3300"/>
                </a:solidFill>
                <a:latin typeface="Times New Roman" pitchFamily="18" charset="0"/>
              </a:rPr>
              <a:t>10 </a:t>
            </a:r>
            <a:r>
              <a:rPr lang="en-US" sz="3200" b="1">
                <a:solidFill>
                  <a:srgbClr val="FF3300"/>
                </a:solidFill>
                <a:latin typeface="Times New Roman" pitchFamily="18" charset="0"/>
              </a:rPr>
              <a:t>năm </a:t>
            </a:r>
            <a:r>
              <a:rPr lang="en-US" sz="3200" b="1" smtClean="0">
                <a:solidFill>
                  <a:srgbClr val="FF3300"/>
                </a:solidFill>
                <a:latin typeface="Times New Roman" pitchFamily="18" charset="0"/>
              </a:rPr>
              <a:t>2016</a:t>
            </a:r>
            <a:endParaRPr lang="en-US" sz="3200" b="1" dirty="0">
              <a:solidFill>
                <a:srgbClr val="FF3300"/>
              </a:solidFill>
              <a:latin typeface="Times New Roman" pitchFamily="18" charset="0"/>
            </a:endParaRPr>
          </a:p>
        </p:txBody>
      </p:sp>
      <p:sp>
        <p:nvSpPr>
          <p:cNvPr id="5" name="Text Box 3"/>
          <p:cNvSpPr txBox="1">
            <a:spLocks noChangeArrowheads="1"/>
          </p:cNvSpPr>
          <p:nvPr/>
        </p:nvSpPr>
        <p:spPr bwMode="auto">
          <a:xfrm>
            <a:off x="2895600" y="762001"/>
            <a:ext cx="3276600" cy="523220"/>
          </a:xfrm>
          <a:prstGeom prst="rect">
            <a:avLst/>
          </a:prstGeom>
          <a:noFill/>
          <a:ln w="9525">
            <a:noFill/>
            <a:miter lim="800000"/>
            <a:headEnd/>
            <a:tailEnd/>
          </a:ln>
          <a:effectLst/>
        </p:spPr>
        <p:txBody>
          <a:bodyPr wrap="square">
            <a:spAutoFit/>
          </a:bodyPr>
          <a:lstStyle/>
          <a:p>
            <a:pPr algn="ctr">
              <a:spcBef>
                <a:spcPct val="50000"/>
              </a:spcBef>
            </a:pPr>
            <a:r>
              <a:rPr lang="en-US" sz="2800" b="1" smtClean="0">
                <a:solidFill>
                  <a:srgbClr val="0000FF"/>
                </a:solidFill>
                <a:latin typeface="Times New Roman" pitchFamily="18" charset="0"/>
              </a:rPr>
              <a:t>Tự nhiên và xã hội</a:t>
            </a:r>
            <a:endParaRPr lang="en-US" sz="2800" b="1" dirty="0">
              <a:solidFill>
                <a:srgbClr val="0000FF"/>
              </a:solidFill>
              <a:latin typeface="Times New Roman" pitchFamily="18" charset="0"/>
            </a:endParaRPr>
          </a:p>
        </p:txBody>
      </p:sp>
      <p:sp>
        <p:nvSpPr>
          <p:cNvPr id="6" name="Text Box 3"/>
          <p:cNvSpPr txBox="1">
            <a:spLocks noChangeArrowheads="1"/>
          </p:cNvSpPr>
          <p:nvPr/>
        </p:nvSpPr>
        <p:spPr bwMode="auto">
          <a:xfrm>
            <a:off x="1447800" y="1905000"/>
            <a:ext cx="3810000" cy="584775"/>
          </a:xfrm>
          <a:prstGeom prst="rect">
            <a:avLst/>
          </a:prstGeom>
          <a:noFill/>
          <a:ln w="9525">
            <a:noFill/>
            <a:miter lim="800000"/>
            <a:headEnd/>
            <a:tailEnd/>
          </a:ln>
          <a:effectLst/>
        </p:spPr>
        <p:txBody>
          <a:bodyPr wrap="square">
            <a:spAutoFit/>
          </a:bodyPr>
          <a:lstStyle/>
          <a:p>
            <a:pPr algn="ctr">
              <a:spcBef>
                <a:spcPct val="50000"/>
              </a:spcBef>
            </a:pPr>
            <a:r>
              <a:rPr lang="en-US" sz="3200" b="1" smtClean="0">
                <a:solidFill>
                  <a:srgbClr val="7030A0"/>
                </a:solidFill>
                <a:latin typeface="Times New Roman" pitchFamily="18" charset="0"/>
              </a:rPr>
              <a:t>Kiểm tra bài cũ:</a:t>
            </a:r>
            <a:endParaRPr lang="en-US" sz="3200" b="1" dirty="0">
              <a:solidFill>
                <a:srgbClr val="7030A0"/>
              </a:solidFill>
              <a:latin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box(in)">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 presetClass="exit" presetSubtype="0" fill="hold" nodeType="clickEffect">
                                  <p:stCondLst>
                                    <p:cond delay="0"/>
                                  </p:stCondLst>
                                  <p:childTnLst>
                                    <p:set>
                                      <p:cBhvr>
                                        <p:cTn id="11" dur="1" fill="hold">
                                          <p:stCondLst>
                                            <p:cond delay="0"/>
                                          </p:stCondLst>
                                        </p:cTn>
                                        <p:tgtEl>
                                          <p:spTgt spid="6">
                                            <p:txEl>
                                              <p:pRg st="0" end="0"/>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ChangeArrowheads="1"/>
          </p:cNvSpPr>
          <p:nvPr/>
        </p:nvSpPr>
        <p:spPr bwMode="auto">
          <a:xfrm>
            <a:off x="0" y="228601"/>
            <a:ext cx="9144000" cy="584775"/>
          </a:xfrm>
          <a:prstGeom prst="rect">
            <a:avLst/>
          </a:prstGeom>
          <a:noFill/>
          <a:ln w="9525">
            <a:noFill/>
            <a:miter lim="800000"/>
            <a:headEnd/>
            <a:tailEnd/>
          </a:ln>
          <a:effectLst/>
        </p:spPr>
        <p:txBody>
          <a:bodyPr>
            <a:spAutoFit/>
          </a:bodyPr>
          <a:lstStyle/>
          <a:p>
            <a:pPr algn="ctr">
              <a:spcBef>
                <a:spcPct val="50000"/>
              </a:spcBef>
            </a:pPr>
            <a:r>
              <a:rPr lang="en-US" sz="3200" b="1" dirty="0">
                <a:solidFill>
                  <a:srgbClr val="FF3300"/>
                </a:solidFill>
                <a:latin typeface="Times New Roman" pitchFamily="18" charset="0"/>
              </a:rPr>
              <a:t>Thứ </a:t>
            </a:r>
            <a:r>
              <a:rPr lang="en-US" sz="3200" b="1" dirty="0" smtClean="0">
                <a:solidFill>
                  <a:srgbClr val="FF3300"/>
                </a:solidFill>
                <a:latin typeface="Times New Roman" pitchFamily="18" charset="0"/>
              </a:rPr>
              <a:t>6 </a:t>
            </a:r>
            <a:r>
              <a:rPr lang="en-US" sz="3200" b="1">
                <a:solidFill>
                  <a:srgbClr val="FF3300"/>
                </a:solidFill>
                <a:latin typeface="Times New Roman" pitchFamily="18" charset="0"/>
              </a:rPr>
              <a:t>ngày </a:t>
            </a:r>
            <a:r>
              <a:rPr lang="en-US" sz="3200" b="1" smtClean="0">
                <a:solidFill>
                  <a:srgbClr val="FF3300"/>
                </a:solidFill>
                <a:latin typeface="Times New Roman" pitchFamily="18" charset="0"/>
              </a:rPr>
              <a:t>14 </a:t>
            </a:r>
            <a:r>
              <a:rPr lang="en-US" sz="3200" b="1">
                <a:solidFill>
                  <a:srgbClr val="FF3300"/>
                </a:solidFill>
                <a:latin typeface="Times New Roman" pitchFamily="18" charset="0"/>
              </a:rPr>
              <a:t>tháng </a:t>
            </a:r>
            <a:r>
              <a:rPr lang="en-US" sz="3200" b="1" smtClean="0">
                <a:solidFill>
                  <a:srgbClr val="FF3300"/>
                </a:solidFill>
                <a:latin typeface="Times New Roman" pitchFamily="18" charset="0"/>
              </a:rPr>
              <a:t>10 </a:t>
            </a:r>
            <a:r>
              <a:rPr lang="en-US" sz="3200" b="1">
                <a:solidFill>
                  <a:srgbClr val="FF3300"/>
                </a:solidFill>
                <a:latin typeface="Times New Roman" pitchFamily="18" charset="0"/>
              </a:rPr>
              <a:t>năm </a:t>
            </a:r>
            <a:r>
              <a:rPr lang="en-US" sz="3200" b="1" smtClean="0">
                <a:solidFill>
                  <a:srgbClr val="FF3300"/>
                </a:solidFill>
                <a:latin typeface="Times New Roman" pitchFamily="18" charset="0"/>
              </a:rPr>
              <a:t>2016</a:t>
            </a:r>
            <a:endParaRPr lang="en-US" sz="3200" b="1" dirty="0">
              <a:solidFill>
                <a:srgbClr val="FF3300"/>
              </a:solidFill>
              <a:latin typeface="Times New Roman" pitchFamily="18" charset="0"/>
            </a:endParaRPr>
          </a:p>
        </p:txBody>
      </p:sp>
      <p:sp>
        <p:nvSpPr>
          <p:cNvPr id="6" name="Text Box 3"/>
          <p:cNvSpPr txBox="1">
            <a:spLocks noChangeArrowheads="1"/>
          </p:cNvSpPr>
          <p:nvPr/>
        </p:nvSpPr>
        <p:spPr bwMode="auto">
          <a:xfrm>
            <a:off x="2895600" y="762001"/>
            <a:ext cx="3276600" cy="523220"/>
          </a:xfrm>
          <a:prstGeom prst="rect">
            <a:avLst/>
          </a:prstGeom>
          <a:noFill/>
          <a:ln w="9525">
            <a:noFill/>
            <a:miter lim="800000"/>
            <a:headEnd/>
            <a:tailEnd/>
          </a:ln>
          <a:effectLst/>
        </p:spPr>
        <p:txBody>
          <a:bodyPr wrap="square">
            <a:spAutoFit/>
          </a:bodyPr>
          <a:lstStyle/>
          <a:p>
            <a:pPr algn="ctr">
              <a:spcBef>
                <a:spcPct val="50000"/>
              </a:spcBef>
            </a:pPr>
            <a:r>
              <a:rPr lang="en-US" sz="2800" b="1" smtClean="0">
                <a:solidFill>
                  <a:srgbClr val="0000FF"/>
                </a:solidFill>
                <a:latin typeface="Times New Roman" pitchFamily="18" charset="0"/>
              </a:rPr>
              <a:t>Tự nhiên và xã hội</a:t>
            </a:r>
            <a:endParaRPr lang="en-US" sz="2800" b="1" dirty="0">
              <a:solidFill>
                <a:srgbClr val="0000FF"/>
              </a:solidFill>
              <a:latin typeface="Times New Roman" pitchFamily="18" charset="0"/>
            </a:endParaRPr>
          </a:p>
        </p:txBody>
      </p:sp>
      <p:sp>
        <p:nvSpPr>
          <p:cNvPr id="7" name="Text Box 3"/>
          <p:cNvSpPr txBox="1">
            <a:spLocks noChangeArrowheads="1"/>
          </p:cNvSpPr>
          <p:nvPr/>
        </p:nvSpPr>
        <p:spPr bwMode="auto">
          <a:xfrm>
            <a:off x="1828800" y="1219201"/>
            <a:ext cx="5562600" cy="584775"/>
          </a:xfrm>
          <a:prstGeom prst="rect">
            <a:avLst/>
          </a:prstGeom>
          <a:noFill/>
          <a:ln w="9525">
            <a:noFill/>
            <a:miter lim="800000"/>
            <a:headEnd/>
            <a:tailEnd/>
          </a:ln>
          <a:effectLst/>
        </p:spPr>
        <p:txBody>
          <a:bodyPr wrap="square">
            <a:spAutoFit/>
          </a:bodyPr>
          <a:lstStyle/>
          <a:p>
            <a:pPr algn="ctr">
              <a:spcBef>
                <a:spcPct val="50000"/>
              </a:spcBef>
            </a:pPr>
            <a:r>
              <a:rPr lang="en-US" sz="3200" b="1" smtClean="0">
                <a:solidFill>
                  <a:srgbClr val="7030A0"/>
                </a:solidFill>
                <a:latin typeface="Times New Roman" pitchFamily="18" charset="0"/>
              </a:rPr>
              <a:t>Bài 12: Cơ quan thần kinh</a:t>
            </a:r>
            <a:endParaRPr lang="en-US" sz="3200" b="1" dirty="0">
              <a:solidFill>
                <a:srgbClr val="7030A0"/>
              </a:solidFill>
              <a:latin typeface="Times New Roman" pitchFamily="18" charset="0"/>
            </a:endParaRPr>
          </a:p>
        </p:txBody>
      </p:sp>
      <p:sp>
        <p:nvSpPr>
          <p:cNvPr id="5" name="Text Box 3"/>
          <p:cNvSpPr txBox="1">
            <a:spLocks noChangeArrowheads="1"/>
          </p:cNvSpPr>
          <p:nvPr/>
        </p:nvSpPr>
        <p:spPr bwMode="auto">
          <a:xfrm>
            <a:off x="838200" y="1981200"/>
            <a:ext cx="7772400" cy="523220"/>
          </a:xfrm>
          <a:prstGeom prst="rect">
            <a:avLst/>
          </a:prstGeom>
          <a:noFill/>
          <a:ln w="9525">
            <a:noFill/>
            <a:miter lim="800000"/>
            <a:headEnd/>
            <a:tailEnd/>
          </a:ln>
          <a:effectLst/>
        </p:spPr>
        <p:txBody>
          <a:bodyPr wrap="square">
            <a:spAutoFit/>
          </a:bodyPr>
          <a:lstStyle/>
          <a:p>
            <a:pPr algn="ctr">
              <a:spcBef>
                <a:spcPct val="50000"/>
              </a:spcBef>
            </a:pPr>
            <a:r>
              <a:rPr lang="en-US" sz="2800" b="1" smtClean="0">
                <a:solidFill>
                  <a:schemeClr val="accent2">
                    <a:lumMod val="75000"/>
                  </a:schemeClr>
                </a:solidFill>
                <a:latin typeface="Times New Roman" pitchFamily="18" charset="0"/>
              </a:rPr>
              <a:t>Hoạt động 1: Các bộ phận của cơ quan thần kinh</a:t>
            </a:r>
            <a:endParaRPr lang="en-US" sz="2800" b="1" dirty="0">
              <a:solidFill>
                <a:schemeClr val="accent2">
                  <a:lumMod val="75000"/>
                </a:schemeClr>
              </a:solidFill>
              <a:latin typeface="Times New Roman" pitchFamily="18" charset="0"/>
            </a:endParaRPr>
          </a:p>
        </p:txBody>
      </p:sp>
      <p:sp>
        <p:nvSpPr>
          <p:cNvPr id="8" name="AutoShape 6"/>
          <p:cNvSpPr>
            <a:spLocks noChangeArrowheads="1"/>
          </p:cNvSpPr>
          <p:nvPr/>
        </p:nvSpPr>
        <p:spPr bwMode="auto">
          <a:xfrm>
            <a:off x="2286000" y="2895600"/>
            <a:ext cx="4343400" cy="1066800"/>
          </a:xfrm>
          <a:prstGeom prst="horizontalScroll">
            <a:avLst>
              <a:gd name="adj" fmla="val 12500"/>
            </a:avLst>
          </a:prstGeom>
          <a:solidFill>
            <a:schemeClr val="accent3">
              <a:lumMod val="40000"/>
              <a:lumOff val="60000"/>
            </a:schemeClr>
          </a:solidFill>
          <a:ln w="9525">
            <a:solidFill>
              <a:schemeClr val="tx1"/>
            </a:solidFill>
            <a:round/>
            <a:headEnd/>
            <a:tailEnd/>
          </a:ln>
        </p:spPr>
        <p:txBody>
          <a:bodyPr wrap="none" anchor="ctr"/>
          <a:lstStyle/>
          <a:p>
            <a:pPr algn="ctr"/>
            <a:r>
              <a:rPr lang="en-US" sz="4000" b="1" smtClean="0">
                <a:ln w="18415" cmpd="sng">
                  <a:solidFill>
                    <a:srgbClr val="FFFFFF"/>
                  </a:solidFill>
                  <a:prstDash val="solid"/>
                </a:ln>
                <a:solidFill>
                  <a:srgbClr val="C00000"/>
                </a:solidFill>
                <a:effectLst>
                  <a:outerShdw blurRad="63500" dir="3600000" algn="tl" rotWithShape="0">
                    <a:srgbClr val="000000">
                      <a:alpha val="70000"/>
                    </a:srgbClr>
                  </a:outerShdw>
                </a:effectLst>
                <a:latin typeface="Times New Roman" pitchFamily="18" charset="0"/>
                <a:cs typeface="Times New Roman" pitchFamily="18" charset="0"/>
              </a:rPr>
              <a:t>Thảo luận cặp đôi</a:t>
            </a:r>
            <a:endParaRPr lang="en-US" sz="4000" b="1">
              <a:ln w="18415" cmpd="sng">
                <a:solidFill>
                  <a:srgbClr val="FFFFFF"/>
                </a:solidFill>
                <a:prstDash val="solid"/>
              </a:ln>
              <a:solidFill>
                <a:srgbClr val="C00000"/>
              </a:solidFill>
              <a:effectLst>
                <a:outerShdw blurRad="63500" dir="3600000" algn="tl" rotWithShape="0">
                  <a:srgbClr val="000000">
                    <a:alpha val="70000"/>
                  </a:srgbClr>
                </a:outerShdw>
              </a:effectLst>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box(in)">
                                      <p:cBhvr>
                                        <p:cTn id="7" dur="500"/>
                                        <p:tgtEl>
                                          <p:spTgt spid="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5">
                                            <p:txEl>
                                              <p:pRg st="0" end="0"/>
                                            </p:txEl>
                                          </p:spTgt>
                                        </p:tgtEl>
                                        <p:attrNameLst>
                                          <p:attrName>style.visibility</p:attrName>
                                        </p:attrNameLst>
                                      </p:cBhvr>
                                      <p:to>
                                        <p:strVal val="visible"/>
                                      </p:to>
                                    </p:set>
                                    <p:animEffect transition="in" filter="box(in)">
                                      <p:cBhvr>
                                        <p:cTn id="12" dur="500"/>
                                        <p:tgtEl>
                                          <p:spTgt spid="5">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8">
                                            <p:bg/>
                                          </p:spTgt>
                                        </p:tgtEl>
                                        <p:attrNameLst>
                                          <p:attrName>style.visibility</p:attrName>
                                        </p:attrNameLst>
                                      </p:cBhvr>
                                      <p:to>
                                        <p:strVal val="visible"/>
                                      </p:to>
                                    </p:set>
                                    <p:animEffect transition="in" filter="box(in)">
                                      <p:cBhvr>
                                        <p:cTn id="17" dur="500"/>
                                        <p:tgtEl>
                                          <p:spTgt spid="8">
                                            <p:bg/>
                                          </p:spTgt>
                                        </p:tgtEl>
                                      </p:cBhvr>
                                    </p:animEffect>
                                  </p:childTnLst>
                                </p:cTn>
                              </p:par>
                              <p:par>
                                <p:cTn id="18" presetID="4" presetClass="entr" presetSubtype="16" fill="hold" grpId="0" nodeType="withEffect">
                                  <p:stCondLst>
                                    <p:cond delay="0"/>
                                  </p:stCondLst>
                                  <p:childTnLst>
                                    <p:set>
                                      <p:cBhvr>
                                        <p:cTn id="19" dur="1" fill="hold">
                                          <p:stCondLst>
                                            <p:cond delay="0"/>
                                          </p:stCondLst>
                                        </p:cTn>
                                        <p:tgtEl>
                                          <p:spTgt spid="8">
                                            <p:txEl>
                                              <p:pRg st="0" end="0"/>
                                            </p:txEl>
                                          </p:spTgt>
                                        </p:tgtEl>
                                        <p:attrNameLst>
                                          <p:attrName>style.visibility</p:attrName>
                                        </p:attrNameLst>
                                      </p:cBhvr>
                                      <p:to>
                                        <p:strVal val="visible"/>
                                      </p:to>
                                    </p:set>
                                    <p:animEffect transition="in" filter="box(in)">
                                      <p:cBhvr>
                                        <p:cTn id="20" dur="500"/>
                                        <p:tgtEl>
                                          <p:spTgt spid="8">
                                            <p:txEl>
                                              <p:pRg st="0" end="0"/>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4" presetClass="exit" presetSubtype="16" fill="hold" nodeType="clickEffect">
                                  <p:stCondLst>
                                    <p:cond delay="0"/>
                                  </p:stCondLst>
                                  <p:childTnLst>
                                    <p:animEffect transition="out" filter="box(in)">
                                      <p:cBhvr>
                                        <p:cTn id="24" dur="500"/>
                                        <p:tgtEl>
                                          <p:spTgt spid="8">
                                            <p:txEl>
                                              <p:pRg st="0" end="0"/>
                                            </p:txEl>
                                          </p:spTgt>
                                        </p:tgtEl>
                                      </p:cBhvr>
                                    </p:animEffect>
                                    <p:set>
                                      <p:cBhvr>
                                        <p:cTn id="25" dur="1" fill="hold">
                                          <p:stCondLst>
                                            <p:cond delay="499"/>
                                          </p:stCondLst>
                                        </p:cTn>
                                        <p:tgtEl>
                                          <p:spTgt spid="8">
                                            <p:txEl>
                                              <p:pRg st="0" end="0"/>
                                            </p:txEl>
                                          </p:spTgt>
                                        </p:tgtEl>
                                        <p:attrNameLst>
                                          <p:attrName>style.visibility</p:attrName>
                                        </p:attrNameLst>
                                      </p:cBhvr>
                                      <p:to>
                                        <p:strVal val="hidden"/>
                                      </p:to>
                                    </p:set>
                                  </p:childTnLst>
                                </p:cTn>
                              </p:par>
                              <p:par>
                                <p:cTn id="26" presetID="4" presetClass="exit" presetSubtype="16" fill="hold" grpId="1" nodeType="withEffect">
                                  <p:stCondLst>
                                    <p:cond delay="0"/>
                                  </p:stCondLst>
                                  <p:childTnLst>
                                    <p:animEffect transition="out" filter="box(in)">
                                      <p:cBhvr>
                                        <p:cTn id="27" dur="500"/>
                                        <p:tgtEl>
                                          <p:spTgt spid="8">
                                            <p:txEl>
                                              <p:pRg st="0" end="0"/>
                                            </p:txEl>
                                          </p:spTgt>
                                        </p:tgtEl>
                                      </p:cBhvr>
                                    </p:animEffect>
                                    <p:set>
                                      <p:cBhvr>
                                        <p:cTn id="28" dur="1" fill="hold">
                                          <p:stCondLst>
                                            <p:cond delay="499"/>
                                          </p:stCondLst>
                                        </p:cTn>
                                        <p:tgtEl>
                                          <p:spTgt spid="8">
                                            <p:txEl>
                                              <p:pRg st="0" end="0"/>
                                            </p:txEl>
                                          </p:spTgt>
                                        </p:tgtEl>
                                        <p:attrNameLst>
                                          <p:attrName>style.visibility</p:attrName>
                                        </p:attrNameLst>
                                      </p:cBhvr>
                                      <p:to>
                                        <p:strVal val="hidden"/>
                                      </p:to>
                                    </p:set>
                                  </p:childTnLst>
                                </p:cTn>
                              </p:par>
                              <p:par>
                                <p:cTn id="29" presetID="4" presetClass="exit" presetSubtype="16" fill="hold" grpId="1" nodeType="withEffect">
                                  <p:stCondLst>
                                    <p:cond delay="0"/>
                                  </p:stCondLst>
                                  <p:childTnLst>
                                    <p:animEffect transition="out" filter="box(in)">
                                      <p:cBhvr>
                                        <p:cTn id="30" dur="500"/>
                                        <p:tgtEl>
                                          <p:spTgt spid="8">
                                            <p:bg/>
                                          </p:spTgt>
                                        </p:tgtEl>
                                      </p:cBhvr>
                                    </p:animEffect>
                                    <p:set>
                                      <p:cBhvr>
                                        <p:cTn id="31" dur="1" fill="hold">
                                          <p:stCondLst>
                                            <p:cond delay="499"/>
                                          </p:stCondLst>
                                        </p:cTn>
                                        <p:tgtEl>
                                          <p:spTgt spid="8">
                                            <p:bg/>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allAtOnce" animBg="1"/>
      <p:bldP spid="8" grpId="1" build="allAtOnce"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12" descr="b2"/>
          <p:cNvPicPr>
            <a:picLocks noChangeAspect="1" noChangeArrowheads="1"/>
          </p:cNvPicPr>
          <p:nvPr/>
        </p:nvPicPr>
        <p:blipFill>
          <a:blip r:embed="rId2"/>
          <a:srcRect/>
          <a:stretch>
            <a:fillRect/>
          </a:stretch>
        </p:blipFill>
        <p:spPr bwMode="auto">
          <a:xfrm>
            <a:off x="381000" y="304800"/>
            <a:ext cx="3810000" cy="5562600"/>
          </a:xfrm>
          <a:prstGeom prst="rect">
            <a:avLst/>
          </a:prstGeom>
          <a:ln>
            <a:noFill/>
          </a:ln>
          <a:effectLst>
            <a:outerShdw blurRad="292100" dist="139700" dir="2700000" algn="tl" rotWithShape="0">
              <a:srgbClr val="333333">
                <a:alpha val="65000"/>
              </a:srgbClr>
            </a:outerShdw>
          </a:effectLst>
        </p:spPr>
      </p:pic>
      <p:sp>
        <p:nvSpPr>
          <p:cNvPr id="5" name="AutoShape 14"/>
          <p:cNvSpPr>
            <a:spLocks noChangeArrowheads="1"/>
          </p:cNvSpPr>
          <p:nvPr/>
        </p:nvSpPr>
        <p:spPr bwMode="auto">
          <a:xfrm>
            <a:off x="0" y="1066800"/>
            <a:ext cx="1295400" cy="762000"/>
          </a:xfrm>
          <a:prstGeom prst="wedgeEllipseCallout">
            <a:avLst>
              <a:gd name="adj1" fmla="val 101115"/>
              <a:gd name="adj2" fmla="val 88246"/>
            </a:avLst>
          </a:prstGeom>
          <a:solidFill>
            <a:schemeClr val="accent3">
              <a:lumMod val="20000"/>
              <a:lumOff val="80000"/>
            </a:schemeClr>
          </a:solidFill>
          <a:ln w="9525">
            <a:solidFill>
              <a:schemeClr val="accent1"/>
            </a:solidFill>
            <a:miter lim="800000"/>
            <a:headEnd/>
            <a:tailEnd/>
          </a:ln>
        </p:spPr>
        <p:txBody>
          <a:bodyPr/>
          <a:lstStyle/>
          <a:p>
            <a:pPr algn="ctr"/>
            <a:r>
              <a:rPr lang="vi-VN" sz="2000">
                <a:solidFill>
                  <a:srgbClr val="CC0000"/>
                </a:solidFill>
                <a:latin typeface="Times New Roman" pitchFamily="18" charset="0"/>
                <a:cs typeface="Times New Roman" pitchFamily="18" charset="0"/>
              </a:rPr>
              <a:t>Tủy sống</a:t>
            </a:r>
          </a:p>
        </p:txBody>
      </p:sp>
      <p:sp>
        <p:nvSpPr>
          <p:cNvPr id="6" name="AutoShape 13"/>
          <p:cNvSpPr>
            <a:spLocks noChangeArrowheads="1"/>
          </p:cNvSpPr>
          <p:nvPr/>
        </p:nvSpPr>
        <p:spPr bwMode="auto">
          <a:xfrm>
            <a:off x="2514600" y="304800"/>
            <a:ext cx="609600" cy="457200"/>
          </a:xfrm>
          <a:prstGeom prst="wedgeRoundRectCallout">
            <a:avLst>
              <a:gd name="adj1" fmla="val -135026"/>
              <a:gd name="adj2" fmla="val 39287"/>
              <a:gd name="adj3" fmla="val 16667"/>
            </a:avLst>
          </a:prstGeom>
          <a:solidFill>
            <a:schemeClr val="accent3">
              <a:lumMod val="20000"/>
              <a:lumOff val="80000"/>
            </a:schemeClr>
          </a:solidFill>
          <a:ln w="9525">
            <a:solidFill>
              <a:schemeClr val="tx1"/>
            </a:solidFill>
            <a:miter lim="800000"/>
            <a:headEnd/>
            <a:tailEnd/>
          </a:ln>
        </p:spPr>
        <p:txBody>
          <a:bodyPr/>
          <a:lstStyle/>
          <a:p>
            <a:pPr algn="ctr"/>
            <a:r>
              <a:rPr lang="vi-VN" sz="2000">
                <a:solidFill>
                  <a:srgbClr val="CC0000"/>
                </a:solidFill>
                <a:latin typeface="+mj-lt"/>
                <a:cs typeface="Arial" charset="0"/>
              </a:rPr>
              <a:t>não</a:t>
            </a:r>
          </a:p>
        </p:txBody>
      </p:sp>
      <p:sp>
        <p:nvSpPr>
          <p:cNvPr id="7" name="AutoShape 15"/>
          <p:cNvSpPr>
            <a:spLocks noChangeArrowheads="1"/>
          </p:cNvSpPr>
          <p:nvPr/>
        </p:nvSpPr>
        <p:spPr bwMode="auto">
          <a:xfrm>
            <a:off x="2819400" y="1981200"/>
            <a:ext cx="1143000" cy="685800"/>
          </a:xfrm>
          <a:prstGeom prst="wedgeRectCallout">
            <a:avLst>
              <a:gd name="adj1" fmla="val -88217"/>
              <a:gd name="adj2" fmla="val 146862"/>
            </a:avLst>
          </a:prstGeom>
          <a:solidFill>
            <a:schemeClr val="accent3">
              <a:lumMod val="20000"/>
              <a:lumOff val="80000"/>
            </a:schemeClr>
          </a:solidFill>
          <a:ln w="9525">
            <a:solidFill>
              <a:schemeClr val="tx1"/>
            </a:solidFill>
            <a:miter lim="800000"/>
            <a:headEnd/>
            <a:tailEnd/>
          </a:ln>
        </p:spPr>
        <p:txBody>
          <a:bodyPr/>
          <a:lstStyle/>
          <a:p>
            <a:pPr algn="ctr"/>
            <a:r>
              <a:rPr lang="vi-VN" sz="2000">
                <a:solidFill>
                  <a:srgbClr val="CC0000"/>
                </a:solidFill>
                <a:latin typeface="+mj-lt"/>
                <a:cs typeface="Arial" charset="0"/>
              </a:rPr>
              <a:t>Các dây thần kinh</a:t>
            </a:r>
          </a:p>
        </p:txBody>
      </p:sp>
      <p:sp>
        <p:nvSpPr>
          <p:cNvPr id="8" name="Text Box 3"/>
          <p:cNvSpPr txBox="1">
            <a:spLocks noChangeArrowheads="1"/>
          </p:cNvSpPr>
          <p:nvPr/>
        </p:nvSpPr>
        <p:spPr bwMode="auto">
          <a:xfrm>
            <a:off x="1828800" y="6019801"/>
            <a:ext cx="5562600" cy="584775"/>
          </a:xfrm>
          <a:prstGeom prst="rect">
            <a:avLst/>
          </a:prstGeom>
          <a:noFill/>
          <a:ln w="9525">
            <a:noFill/>
            <a:miter lim="800000"/>
            <a:headEnd/>
            <a:tailEnd/>
          </a:ln>
          <a:effectLst/>
        </p:spPr>
        <p:txBody>
          <a:bodyPr wrap="square">
            <a:spAutoFit/>
          </a:bodyPr>
          <a:lstStyle/>
          <a:p>
            <a:pPr algn="ctr">
              <a:spcBef>
                <a:spcPct val="50000"/>
              </a:spcBef>
            </a:pPr>
            <a:r>
              <a:rPr lang="en-US" sz="3200" b="1" smtClean="0">
                <a:solidFill>
                  <a:srgbClr val="7030A0"/>
                </a:solidFill>
                <a:latin typeface="Times New Roman" pitchFamily="18" charset="0"/>
              </a:rPr>
              <a:t>Sơ đồ cơ quan thần kinh</a:t>
            </a:r>
            <a:endParaRPr lang="en-US" sz="3200" b="1" dirty="0">
              <a:solidFill>
                <a:srgbClr val="7030A0"/>
              </a:solidFill>
              <a:latin typeface="Times New Roman" pitchFamily="18" charset="0"/>
            </a:endParaRPr>
          </a:p>
        </p:txBody>
      </p:sp>
      <p:pic>
        <p:nvPicPr>
          <p:cNvPr id="9" name="Picture 9" descr="b1"/>
          <p:cNvPicPr>
            <a:picLocks noChangeAspect="1" noChangeArrowheads="1"/>
          </p:cNvPicPr>
          <p:nvPr/>
        </p:nvPicPr>
        <p:blipFill>
          <a:blip r:embed="rId3"/>
          <a:srcRect/>
          <a:stretch>
            <a:fillRect/>
          </a:stretch>
        </p:blipFill>
        <p:spPr bwMode="auto">
          <a:xfrm>
            <a:off x="4800600" y="381000"/>
            <a:ext cx="4038600" cy="5486400"/>
          </a:xfrm>
          <a:prstGeom prst="rect">
            <a:avLst/>
          </a:prstGeom>
          <a:noFill/>
          <a:ln w="9525">
            <a:noFill/>
            <a:miter lim="800000"/>
            <a:headEnd/>
            <a:tailEnd/>
          </a:ln>
        </p:spPr>
      </p:pic>
      <p:sp>
        <p:nvSpPr>
          <p:cNvPr id="10" name="AutoShape 8"/>
          <p:cNvSpPr>
            <a:spLocks/>
          </p:cNvSpPr>
          <p:nvPr/>
        </p:nvSpPr>
        <p:spPr bwMode="auto">
          <a:xfrm>
            <a:off x="5105400" y="914400"/>
            <a:ext cx="914400" cy="381000"/>
          </a:xfrm>
          <a:prstGeom prst="callout2">
            <a:avLst>
              <a:gd name="adj1" fmla="val 61476"/>
              <a:gd name="adj2" fmla="val 109972"/>
              <a:gd name="adj3" fmla="val 61475"/>
              <a:gd name="adj4" fmla="val 88683"/>
              <a:gd name="adj5" fmla="val 70164"/>
              <a:gd name="adj6" fmla="val 226753"/>
            </a:avLst>
          </a:prstGeom>
          <a:solidFill>
            <a:schemeClr val="accent3">
              <a:lumMod val="20000"/>
              <a:lumOff val="80000"/>
            </a:schemeClr>
          </a:solidFill>
          <a:ln w="9525">
            <a:solidFill>
              <a:schemeClr val="tx1"/>
            </a:solidFill>
            <a:miter lim="800000"/>
            <a:headEnd/>
            <a:tailEnd/>
          </a:ln>
        </p:spPr>
        <p:txBody>
          <a:bodyPr/>
          <a:lstStyle/>
          <a:p>
            <a:pPr algn="ctr"/>
            <a:r>
              <a:rPr lang="vi-VN" sz="2000">
                <a:solidFill>
                  <a:srgbClr val="CC0000"/>
                </a:solidFill>
                <a:latin typeface="Arial" charset="0"/>
                <a:cs typeface="Arial" charset="0"/>
              </a:rPr>
              <a:t>não</a:t>
            </a:r>
          </a:p>
        </p:txBody>
      </p:sp>
      <p:sp>
        <p:nvSpPr>
          <p:cNvPr id="11" name="Rectangle 18"/>
          <p:cNvSpPr>
            <a:spLocks noChangeArrowheads="1"/>
          </p:cNvSpPr>
          <p:nvPr/>
        </p:nvSpPr>
        <p:spPr bwMode="auto">
          <a:xfrm>
            <a:off x="5791200" y="228600"/>
            <a:ext cx="1066800" cy="533400"/>
          </a:xfrm>
          <a:prstGeom prst="rect">
            <a:avLst/>
          </a:prstGeom>
          <a:solidFill>
            <a:schemeClr val="accent3">
              <a:lumMod val="20000"/>
              <a:lumOff val="80000"/>
            </a:schemeClr>
          </a:solidFill>
          <a:ln w="9525">
            <a:solidFill>
              <a:schemeClr val="tx1"/>
            </a:solidFill>
            <a:miter lim="800000"/>
            <a:headEnd/>
            <a:tailEnd/>
          </a:ln>
        </p:spPr>
        <p:txBody>
          <a:bodyPr wrap="none" anchor="ctr"/>
          <a:lstStyle/>
          <a:p>
            <a:pPr algn="ctr"/>
            <a:r>
              <a:rPr lang="en-US" sz="2000" smtClean="0">
                <a:solidFill>
                  <a:srgbClr val="C00000"/>
                </a:solidFill>
                <a:latin typeface="Times New Roman" pitchFamily="18" charset="0"/>
                <a:cs typeface="Times New Roman" pitchFamily="18" charset="0"/>
              </a:rPr>
              <a:t>Hộp sọ</a:t>
            </a:r>
            <a:endParaRPr lang="en-US" sz="2000">
              <a:solidFill>
                <a:srgbClr val="C00000"/>
              </a:solidFill>
              <a:latin typeface="Times New Roman" pitchFamily="18" charset="0"/>
              <a:cs typeface="Times New Roman" pitchFamily="18" charset="0"/>
            </a:endParaRPr>
          </a:p>
        </p:txBody>
      </p:sp>
      <p:sp>
        <p:nvSpPr>
          <p:cNvPr id="12" name="Line 20"/>
          <p:cNvSpPr>
            <a:spLocks noChangeShapeType="1"/>
          </p:cNvSpPr>
          <p:nvPr/>
        </p:nvSpPr>
        <p:spPr bwMode="auto">
          <a:xfrm>
            <a:off x="6781800" y="685800"/>
            <a:ext cx="304800" cy="228600"/>
          </a:xfrm>
          <a:prstGeom prst="line">
            <a:avLst/>
          </a:prstGeom>
          <a:noFill/>
          <a:ln w="9525">
            <a:solidFill>
              <a:srgbClr val="990099"/>
            </a:solidFill>
            <a:round/>
            <a:headEnd/>
            <a:tailEnd type="triangle" w="med" len="med"/>
          </a:ln>
        </p:spPr>
        <p:txBody>
          <a:bodyPr/>
          <a:lstStyle/>
          <a:p>
            <a:endParaRPr lang="en-US"/>
          </a:p>
        </p:txBody>
      </p:sp>
      <p:sp>
        <p:nvSpPr>
          <p:cNvPr id="13" name="AutoShape 17"/>
          <p:cNvSpPr>
            <a:spLocks noChangeArrowheads="1"/>
          </p:cNvSpPr>
          <p:nvPr/>
        </p:nvSpPr>
        <p:spPr bwMode="auto">
          <a:xfrm>
            <a:off x="5410200" y="1447800"/>
            <a:ext cx="1295400" cy="685800"/>
          </a:xfrm>
          <a:prstGeom prst="flowChartAlternateProcess">
            <a:avLst/>
          </a:prstGeom>
          <a:solidFill>
            <a:schemeClr val="accent3">
              <a:lumMod val="20000"/>
              <a:lumOff val="80000"/>
            </a:schemeClr>
          </a:solidFill>
          <a:ln w="9525">
            <a:solidFill>
              <a:schemeClr val="tx1"/>
            </a:solidFill>
            <a:miter lim="800000"/>
            <a:headEnd/>
            <a:tailEnd/>
          </a:ln>
        </p:spPr>
        <p:txBody>
          <a:bodyPr wrap="none" anchor="ctr"/>
          <a:lstStyle/>
          <a:p>
            <a:pPr algn="ctr"/>
            <a:r>
              <a:rPr lang="en-US" sz="2000" smtClean="0">
                <a:solidFill>
                  <a:srgbClr val="CC0000"/>
                </a:solidFill>
                <a:latin typeface="+mj-lt"/>
                <a:cs typeface="Arial" charset="0"/>
              </a:rPr>
              <a:t>Các </a:t>
            </a:r>
            <a:r>
              <a:rPr lang="vi-VN" sz="2000" smtClean="0">
                <a:solidFill>
                  <a:srgbClr val="CC0000"/>
                </a:solidFill>
                <a:latin typeface="+mj-lt"/>
                <a:cs typeface="Arial" charset="0"/>
              </a:rPr>
              <a:t>dây </a:t>
            </a:r>
            <a:endParaRPr lang="en-US" sz="2000" smtClean="0">
              <a:solidFill>
                <a:srgbClr val="CC0000"/>
              </a:solidFill>
              <a:latin typeface="+mj-lt"/>
              <a:cs typeface="Arial" charset="0"/>
            </a:endParaRPr>
          </a:p>
          <a:p>
            <a:pPr algn="ctr"/>
            <a:r>
              <a:rPr lang="vi-VN" sz="2000" smtClean="0">
                <a:solidFill>
                  <a:srgbClr val="CC0000"/>
                </a:solidFill>
                <a:latin typeface="+mj-lt"/>
                <a:cs typeface="Arial" charset="0"/>
              </a:rPr>
              <a:t>thần</a:t>
            </a:r>
            <a:r>
              <a:rPr lang="en-US" sz="2000" smtClean="0">
                <a:solidFill>
                  <a:srgbClr val="CC0000"/>
                </a:solidFill>
                <a:latin typeface="+mj-lt"/>
                <a:cs typeface="Arial" charset="0"/>
              </a:rPr>
              <a:t> </a:t>
            </a:r>
            <a:r>
              <a:rPr lang="vi-VN" sz="2000" smtClean="0">
                <a:solidFill>
                  <a:srgbClr val="CC0000"/>
                </a:solidFill>
                <a:latin typeface="+mj-lt"/>
                <a:cs typeface="Arial" charset="0"/>
              </a:rPr>
              <a:t>kinh</a:t>
            </a:r>
            <a:endParaRPr lang="vi-VN" sz="2000">
              <a:solidFill>
                <a:srgbClr val="CC0000"/>
              </a:solidFill>
              <a:latin typeface="+mj-lt"/>
              <a:cs typeface="Arial" charset="0"/>
            </a:endParaRPr>
          </a:p>
        </p:txBody>
      </p:sp>
      <p:sp>
        <p:nvSpPr>
          <p:cNvPr id="14" name="Line 13"/>
          <p:cNvSpPr>
            <a:spLocks noChangeShapeType="1"/>
          </p:cNvSpPr>
          <p:nvPr/>
        </p:nvSpPr>
        <p:spPr bwMode="auto">
          <a:xfrm>
            <a:off x="6629400" y="2133600"/>
            <a:ext cx="381000" cy="1066800"/>
          </a:xfrm>
          <a:prstGeom prst="line">
            <a:avLst/>
          </a:prstGeom>
          <a:noFill/>
          <a:ln w="9525">
            <a:solidFill>
              <a:srgbClr val="990099"/>
            </a:solidFill>
            <a:round/>
            <a:headEnd/>
            <a:tailEnd type="triangle" w="med" len="med"/>
          </a:ln>
        </p:spPr>
        <p:txBody>
          <a:bodyPr/>
          <a:lstStyle/>
          <a:p>
            <a:endParaRPr lang="en-US"/>
          </a:p>
        </p:txBody>
      </p:sp>
      <p:sp>
        <p:nvSpPr>
          <p:cNvPr id="17" name="Line 13"/>
          <p:cNvSpPr>
            <a:spLocks noChangeShapeType="1"/>
          </p:cNvSpPr>
          <p:nvPr/>
        </p:nvSpPr>
        <p:spPr bwMode="auto">
          <a:xfrm>
            <a:off x="6629400" y="2133600"/>
            <a:ext cx="533400" cy="685800"/>
          </a:xfrm>
          <a:prstGeom prst="line">
            <a:avLst/>
          </a:prstGeom>
          <a:noFill/>
          <a:ln w="9525">
            <a:solidFill>
              <a:srgbClr val="990099"/>
            </a:solidFill>
            <a:round/>
            <a:headEnd/>
            <a:tailEnd type="triangle" w="med" len="med"/>
          </a:ln>
        </p:spPr>
        <p:txBody>
          <a:bodyPr/>
          <a:lstStyle/>
          <a:p>
            <a:endParaRPr lang="en-US"/>
          </a:p>
        </p:txBody>
      </p:sp>
      <p:sp>
        <p:nvSpPr>
          <p:cNvPr id="18" name="Line 13"/>
          <p:cNvSpPr>
            <a:spLocks noChangeShapeType="1"/>
          </p:cNvSpPr>
          <p:nvPr/>
        </p:nvSpPr>
        <p:spPr bwMode="auto">
          <a:xfrm>
            <a:off x="6629400" y="2133600"/>
            <a:ext cx="381000" cy="152400"/>
          </a:xfrm>
          <a:prstGeom prst="line">
            <a:avLst/>
          </a:prstGeom>
          <a:noFill/>
          <a:ln w="9525">
            <a:solidFill>
              <a:srgbClr val="990099"/>
            </a:solidFill>
            <a:round/>
            <a:headEnd/>
            <a:tailEnd type="triangle" w="med" len="med"/>
          </a:ln>
        </p:spPr>
        <p:txBody>
          <a:bodyPr/>
          <a:lstStyle/>
          <a:p>
            <a:endParaRPr lang="en-US"/>
          </a:p>
        </p:txBody>
      </p:sp>
      <p:sp>
        <p:nvSpPr>
          <p:cNvPr id="19" name="AutoShape 16"/>
          <p:cNvSpPr>
            <a:spLocks noChangeArrowheads="1"/>
          </p:cNvSpPr>
          <p:nvPr/>
        </p:nvSpPr>
        <p:spPr bwMode="auto">
          <a:xfrm>
            <a:off x="7772400" y="838200"/>
            <a:ext cx="914400" cy="762000"/>
          </a:xfrm>
          <a:prstGeom prst="wedgeRoundRectCallout">
            <a:avLst>
              <a:gd name="adj1" fmla="val -96073"/>
              <a:gd name="adj2" fmla="val 148266"/>
              <a:gd name="adj3" fmla="val 16667"/>
            </a:avLst>
          </a:prstGeom>
          <a:solidFill>
            <a:schemeClr val="accent3">
              <a:lumMod val="20000"/>
              <a:lumOff val="80000"/>
            </a:schemeClr>
          </a:solidFill>
          <a:ln w="9525">
            <a:solidFill>
              <a:schemeClr val="tx1"/>
            </a:solidFill>
            <a:miter lim="800000"/>
            <a:headEnd/>
            <a:tailEnd/>
          </a:ln>
        </p:spPr>
        <p:txBody>
          <a:bodyPr/>
          <a:lstStyle/>
          <a:p>
            <a:pPr algn="ctr"/>
            <a:r>
              <a:rPr lang="vi-VN" sz="2000">
                <a:solidFill>
                  <a:srgbClr val="CC0000"/>
                </a:solidFill>
                <a:latin typeface="Times New Roman" pitchFamily="18" charset="0"/>
                <a:cs typeface="Times New Roman" pitchFamily="18" charset="0"/>
              </a:rPr>
              <a:t>Tủy sốn</a:t>
            </a:r>
            <a:r>
              <a:rPr lang="en-US" sz="2000">
                <a:solidFill>
                  <a:srgbClr val="CC0000"/>
                </a:solidFill>
                <a:latin typeface="Times New Roman" pitchFamily="18" charset="0"/>
                <a:cs typeface="Times New Roman" pitchFamily="18" charset="0"/>
              </a:rPr>
              <a:t>g                                                                                                                                                                                                                                                                                                                                  </a:t>
            </a:r>
            <a:endParaRPr lang="vi-VN" sz="2000">
              <a:solidFill>
                <a:srgbClr val="CC0000"/>
              </a:solidFill>
              <a:latin typeface="Times New Roman" pitchFamily="18" charset="0"/>
              <a:cs typeface="Times New Roman" pitchFamily="18" charset="0"/>
            </a:endParaRPr>
          </a:p>
        </p:txBody>
      </p:sp>
      <p:sp>
        <p:nvSpPr>
          <p:cNvPr id="21" name="AutoShape 10"/>
          <p:cNvSpPr>
            <a:spLocks noChangeArrowheads="1"/>
          </p:cNvSpPr>
          <p:nvPr/>
        </p:nvSpPr>
        <p:spPr bwMode="auto">
          <a:xfrm>
            <a:off x="4648200" y="2438400"/>
            <a:ext cx="1066800" cy="755650"/>
          </a:xfrm>
          <a:prstGeom prst="wedgeEllipseCallout">
            <a:avLst>
              <a:gd name="adj1" fmla="val 78393"/>
              <a:gd name="adj2" fmla="val 104500"/>
            </a:avLst>
          </a:prstGeom>
          <a:solidFill>
            <a:schemeClr val="accent3">
              <a:lumMod val="20000"/>
              <a:lumOff val="80000"/>
            </a:schemeClr>
          </a:solidFill>
          <a:ln w="9525">
            <a:solidFill>
              <a:schemeClr val="tx1"/>
            </a:solidFill>
            <a:miter lim="800000"/>
            <a:headEnd/>
            <a:tailEnd/>
          </a:ln>
        </p:spPr>
        <p:txBody>
          <a:bodyPr/>
          <a:lstStyle/>
          <a:p>
            <a:pPr algn="ctr"/>
            <a:r>
              <a:rPr lang="vi-VN" sz="2000">
                <a:solidFill>
                  <a:srgbClr val="C00000"/>
                </a:solidFill>
                <a:latin typeface="+mj-lt"/>
                <a:cs typeface="Arial" charset="0"/>
              </a:rPr>
              <a:t>Tủy sống</a:t>
            </a:r>
          </a:p>
        </p:txBody>
      </p:sp>
      <p:sp>
        <p:nvSpPr>
          <p:cNvPr id="22" name="AutoShape 12"/>
          <p:cNvSpPr>
            <a:spLocks noChangeArrowheads="1"/>
          </p:cNvSpPr>
          <p:nvPr/>
        </p:nvSpPr>
        <p:spPr bwMode="auto">
          <a:xfrm>
            <a:off x="4419600" y="3429000"/>
            <a:ext cx="838200" cy="990600"/>
          </a:xfrm>
          <a:prstGeom prst="wedgeRectCallout">
            <a:avLst>
              <a:gd name="adj1" fmla="val 129439"/>
              <a:gd name="adj2" fmla="val -11532"/>
            </a:avLst>
          </a:prstGeom>
          <a:solidFill>
            <a:schemeClr val="accent3">
              <a:lumMod val="20000"/>
              <a:lumOff val="80000"/>
            </a:schemeClr>
          </a:solidFill>
          <a:ln w="9525">
            <a:solidFill>
              <a:schemeClr val="tx1"/>
            </a:solidFill>
            <a:miter lim="800000"/>
            <a:headEnd/>
            <a:tailEnd/>
          </a:ln>
        </p:spPr>
        <p:txBody>
          <a:bodyPr/>
          <a:lstStyle/>
          <a:p>
            <a:pPr algn="ctr"/>
            <a:r>
              <a:rPr lang="vi-VN" sz="2000">
                <a:solidFill>
                  <a:srgbClr val="C00000"/>
                </a:solidFill>
                <a:latin typeface="+mj-lt"/>
                <a:cs typeface="Arial" charset="0"/>
              </a:rPr>
              <a:t>Dây thần kinh</a:t>
            </a:r>
          </a:p>
        </p:txBody>
      </p:sp>
      <p:sp>
        <p:nvSpPr>
          <p:cNvPr id="23" name="AutoShape 11"/>
          <p:cNvSpPr>
            <a:spLocks noChangeArrowheads="1"/>
          </p:cNvSpPr>
          <p:nvPr/>
        </p:nvSpPr>
        <p:spPr bwMode="auto">
          <a:xfrm>
            <a:off x="4572000" y="4800601"/>
            <a:ext cx="838200" cy="657225"/>
          </a:xfrm>
          <a:prstGeom prst="wedgeRoundRectCallout">
            <a:avLst>
              <a:gd name="adj1" fmla="val 115249"/>
              <a:gd name="adj2" fmla="val -31553"/>
              <a:gd name="adj3" fmla="val 16667"/>
            </a:avLst>
          </a:prstGeom>
          <a:solidFill>
            <a:schemeClr val="accent3">
              <a:lumMod val="20000"/>
              <a:lumOff val="80000"/>
            </a:schemeClr>
          </a:solidFill>
          <a:ln w="9525">
            <a:solidFill>
              <a:schemeClr val="tx1"/>
            </a:solidFill>
            <a:miter lim="800000"/>
            <a:headEnd/>
            <a:tailEnd/>
          </a:ln>
        </p:spPr>
        <p:txBody>
          <a:bodyPr/>
          <a:lstStyle/>
          <a:p>
            <a:pPr algn="ctr"/>
            <a:r>
              <a:rPr lang="vi-VN" sz="2000">
                <a:solidFill>
                  <a:srgbClr val="C00000"/>
                </a:solidFill>
                <a:latin typeface="+mj-lt"/>
                <a:cs typeface="Arial" charset="0"/>
              </a:rPr>
              <a:t>Đốt sống</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ChangeArrowheads="1"/>
          </p:cNvSpPr>
          <p:nvPr/>
        </p:nvSpPr>
        <p:spPr bwMode="auto">
          <a:xfrm>
            <a:off x="0" y="228601"/>
            <a:ext cx="9144000" cy="584775"/>
          </a:xfrm>
          <a:prstGeom prst="rect">
            <a:avLst/>
          </a:prstGeom>
          <a:noFill/>
          <a:ln w="9525">
            <a:noFill/>
            <a:miter lim="800000"/>
            <a:headEnd/>
            <a:tailEnd/>
          </a:ln>
          <a:effectLst/>
        </p:spPr>
        <p:txBody>
          <a:bodyPr>
            <a:spAutoFit/>
          </a:bodyPr>
          <a:lstStyle/>
          <a:p>
            <a:pPr algn="ctr">
              <a:spcBef>
                <a:spcPct val="50000"/>
              </a:spcBef>
            </a:pPr>
            <a:r>
              <a:rPr lang="en-US" sz="3200" b="1" dirty="0">
                <a:solidFill>
                  <a:srgbClr val="FF3300"/>
                </a:solidFill>
                <a:latin typeface="Times New Roman" pitchFamily="18" charset="0"/>
              </a:rPr>
              <a:t>Thứ </a:t>
            </a:r>
            <a:r>
              <a:rPr lang="en-US" sz="3200" b="1" dirty="0" smtClean="0">
                <a:solidFill>
                  <a:srgbClr val="FF3300"/>
                </a:solidFill>
                <a:latin typeface="Times New Roman" pitchFamily="18" charset="0"/>
              </a:rPr>
              <a:t>6 </a:t>
            </a:r>
            <a:r>
              <a:rPr lang="en-US" sz="3200" b="1">
                <a:solidFill>
                  <a:srgbClr val="FF3300"/>
                </a:solidFill>
                <a:latin typeface="Times New Roman" pitchFamily="18" charset="0"/>
              </a:rPr>
              <a:t>ngày </a:t>
            </a:r>
            <a:r>
              <a:rPr lang="en-US" sz="3200" b="1" smtClean="0">
                <a:solidFill>
                  <a:srgbClr val="FF3300"/>
                </a:solidFill>
                <a:latin typeface="Times New Roman" pitchFamily="18" charset="0"/>
              </a:rPr>
              <a:t>14 </a:t>
            </a:r>
            <a:r>
              <a:rPr lang="en-US" sz="3200" b="1">
                <a:solidFill>
                  <a:srgbClr val="FF3300"/>
                </a:solidFill>
                <a:latin typeface="Times New Roman" pitchFamily="18" charset="0"/>
              </a:rPr>
              <a:t>tháng </a:t>
            </a:r>
            <a:r>
              <a:rPr lang="en-US" sz="3200" b="1" smtClean="0">
                <a:solidFill>
                  <a:srgbClr val="FF3300"/>
                </a:solidFill>
                <a:latin typeface="Times New Roman" pitchFamily="18" charset="0"/>
              </a:rPr>
              <a:t>10 </a:t>
            </a:r>
            <a:r>
              <a:rPr lang="en-US" sz="3200" b="1">
                <a:solidFill>
                  <a:srgbClr val="FF3300"/>
                </a:solidFill>
                <a:latin typeface="Times New Roman" pitchFamily="18" charset="0"/>
              </a:rPr>
              <a:t>năm </a:t>
            </a:r>
            <a:r>
              <a:rPr lang="en-US" sz="3200" b="1" smtClean="0">
                <a:solidFill>
                  <a:srgbClr val="FF3300"/>
                </a:solidFill>
                <a:latin typeface="Times New Roman" pitchFamily="18" charset="0"/>
              </a:rPr>
              <a:t>2016</a:t>
            </a:r>
            <a:endParaRPr lang="en-US" sz="3200" b="1" dirty="0">
              <a:solidFill>
                <a:srgbClr val="FF3300"/>
              </a:solidFill>
              <a:latin typeface="Times New Roman" pitchFamily="18" charset="0"/>
            </a:endParaRPr>
          </a:p>
        </p:txBody>
      </p:sp>
      <p:sp>
        <p:nvSpPr>
          <p:cNvPr id="6" name="Text Box 3"/>
          <p:cNvSpPr txBox="1">
            <a:spLocks noChangeArrowheads="1"/>
          </p:cNvSpPr>
          <p:nvPr/>
        </p:nvSpPr>
        <p:spPr bwMode="auto">
          <a:xfrm>
            <a:off x="2895600" y="762001"/>
            <a:ext cx="3276600" cy="523220"/>
          </a:xfrm>
          <a:prstGeom prst="rect">
            <a:avLst/>
          </a:prstGeom>
          <a:noFill/>
          <a:ln w="9525">
            <a:noFill/>
            <a:miter lim="800000"/>
            <a:headEnd/>
            <a:tailEnd/>
          </a:ln>
          <a:effectLst/>
        </p:spPr>
        <p:txBody>
          <a:bodyPr wrap="square">
            <a:spAutoFit/>
          </a:bodyPr>
          <a:lstStyle/>
          <a:p>
            <a:pPr algn="ctr">
              <a:spcBef>
                <a:spcPct val="50000"/>
              </a:spcBef>
            </a:pPr>
            <a:r>
              <a:rPr lang="en-US" sz="2800" b="1" smtClean="0">
                <a:solidFill>
                  <a:srgbClr val="0000FF"/>
                </a:solidFill>
                <a:latin typeface="Times New Roman" pitchFamily="18" charset="0"/>
              </a:rPr>
              <a:t>Tự nhiên và xã hội</a:t>
            </a:r>
            <a:endParaRPr lang="en-US" sz="2800" b="1" dirty="0">
              <a:solidFill>
                <a:srgbClr val="0000FF"/>
              </a:solidFill>
              <a:latin typeface="Times New Roman" pitchFamily="18" charset="0"/>
            </a:endParaRPr>
          </a:p>
        </p:txBody>
      </p:sp>
      <p:sp>
        <p:nvSpPr>
          <p:cNvPr id="7" name="Text Box 3"/>
          <p:cNvSpPr txBox="1">
            <a:spLocks noChangeArrowheads="1"/>
          </p:cNvSpPr>
          <p:nvPr/>
        </p:nvSpPr>
        <p:spPr bwMode="auto">
          <a:xfrm>
            <a:off x="1828800" y="1219201"/>
            <a:ext cx="5562600" cy="646331"/>
          </a:xfrm>
          <a:prstGeom prst="rect">
            <a:avLst/>
          </a:prstGeom>
          <a:noFill/>
          <a:ln w="9525">
            <a:noFill/>
            <a:miter lim="800000"/>
            <a:headEnd/>
            <a:tailEnd/>
          </a:ln>
          <a:effectLst/>
        </p:spPr>
        <p:txBody>
          <a:bodyPr wrap="square">
            <a:spAutoFit/>
          </a:bodyPr>
          <a:lstStyle/>
          <a:p>
            <a:pPr algn="ctr">
              <a:spcBef>
                <a:spcPct val="50000"/>
              </a:spcBef>
            </a:pPr>
            <a:r>
              <a:rPr lang="en-US" sz="3600" b="1" smtClean="0">
                <a:solidFill>
                  <a:srgbClr val="7030A0"/>
                </a:solidFill>
                <a:latin typeface="Times New Roman" pitchFamily="18" charset="0"/>
              </a:rPr>
              <a:t>Bài 12: Cơ quan thần kinh</a:t>
            </a:r>
            <a:endParaRPr lang="en-US" sz="3600" b="1" dirty="0">
              <a:solidFill>
                <a:srgbClr val="7030A0"/>
              </a:solidFill>
              <a:latin typeface="Times New Roman" pitchFamily="18" charset="0"/>
            </a:endParaRPr>
          </a:p>
        </p:txBody>
      </p:sp>
      <p:sp>
        <p:nvSpPr>
          <p:cNvPr id="5" name="Text Box 3"/>
          <p:cNvSpPr txBox="1">
            <a:spLocks noChangeArrowheads="1"/>
          </p:cNvSpPr>
          <p:nvPr/>
        </p:nvSpPr>
        <p:spPr bwMode="auto">
          <a:xfrm>
            <a:off x="533400" y="1981200"/>
            <a:ext cx="8229600" cy="523220"/>
          </a:xfrm>
          <a:prstGeom prst="rect">
            <a:avLst/>
          </a:prstGeom>
          <a:noFill/>
          <a:ln w="9525">
            <a:noFill/>
            <a:miter lim="800000"/>
            <a:headEnd/>
            <a:tailEnd/>
          </a:ln>
          <a:effectLst/>
        </p:spPr>
        <p:txBody>
          <a:bodyPr wrap="square">
            <a:spAutoFit/>
          </a:bodyPr>
          <a:lstStyle/>
          <a:p>
            <a:pPr algn="ctr">
              <a:spcBef>
                <a:spcPct val="50000"/>
              </a:spcBef>
            </a:pPr>
            <a:r>
              <a:rPr lang="en-US" sz="2800" b="1" smtClean="0">
                <a:solidFill>
                  <a:schemeClr val="accent2">
                    <a:lumMod val="75000"/>
                  </a:schemeClr>
                </a:solidFill>
                <a:latin typeface="Times New Roman" pitchFamily="18" charset="0"/>
              </a:rPr>
              <a:t>Hoạt động 1: Các bộ phận của cơ quan thần kinh</a:t>
            </a:r>
            <a:endParaRPr lang="en-US" sz="2800" b="1" dirty="0">
              <a:solidFill>
                <a:schemeClr val="accent2">
                  <a:lumMod val="75000"/>
                </a:schemeClr>
              </a:solidFill>
              <a:latin typeface="Times New Roman" pitchFamily="18" charset="0"/>
            </a:endParaRPr>
          </a:p>
        </p:txBody>
      </p:sp>
      <p:sp>
        <p:nvSpPr>
          <p:cNvPr id="8" name="Text Box 17"/>
          <p:cNvSpPr txBox="1">
            <a:spLocks noChangeArrowheads="1"/>
          </p:cNvSpPr>
          <p:nvPr/>
        </p:nvSpPr>
        <p:spPr bwMode="auto">
          <a:xfrm>
            <a:off x="990600" y="2590801"/>
            <a:ext cx="2057400" cy="584775"/>
          </a:xfrm>
          <a:prstGeom prst="rect">
            <a:avLst/>
          </a:prstGeom>
          <a:noFill/>
          <a:ln w="9525">
            <a:noFill/>
            <a:miter lim="800000"/>
            <a:headEnd/>
            <a:tailEnd/>
          </a:ln>
        </p:spPr>
        <p:txBody>
          <a:bodyPr wrap="square">
            <a:spAutoFit/>
          </a:bodyPr>
          <a:lstStyle/>
          <a:p>
            <a:pPr>
              <a:spcBef>
                <a:spcPct val="50000"/>
              </a:spcBef>
            </a:pPr>
            <a:r>
              <a:rPr lang="en-US" sz="3200" b="1" u="sng" smtClean="0">
                <a:solidFill>
                  <a:srgbClr val="002060"/>
                </a:solidFill>
                <a:latin typeface="Times New Roman" pitchFamily="18" charset="0"/>
                <a:cs typeface="Times New Roman" pitchFamily="18" charset="0"/>
              </a:rPr>
              <a:t>Kết luận</a:t>
            </a:r>
            <a:r>
              <a:rPr lang="en-US" sz="3200" b="1" smtClean="0">
                <a:solidFill>
                  <a:srgbClr val="002060"/>
                </a:solidFill>
                <a:latin typeface="Times New Roman" pitchFamily="18" charset="0"/>
                <a:cs typeface="Times New Roman" pitchFamily="18" charset="0"/>
              </a:rPr>
              <a:t>: </a:t>
            </a:r>
            <a:endParaRPr lang="en-US" sz="3200" b="1">
              <a:solidFill>
                <a:srgbClr val="002060"/>
              </a:solidFill>
              <a:latin typeface="Times New Roman" pitchFamily="18" charset="0"/>
              <a:cs typeface="Times New Roman" pitchFamily="18" charset="0"/>
            </a:endParaRPr>
          </a:p>
        </p:txBody>
      </p:sp>
      <p:sp>
        <p:nvSpPr>
          <p:cNvPr id="9" name="Text Box 17"/>
          <p:cNvSpPr txBox="1">
            <a:spLocks noChangeArrowheads="1"/>
          </p:cNvSpPr>
          <p:nvPr/>
        </p:nvSpPr>
        <p:spPr bwMode="auto">
          <a:xfrm>
            <a:off x="838200" y="3200401"/>
            <a:ext cx="7391400" cy="2893100"/>
          </a:xfrm>
          <a:prstGeom prst="rect">
            <a:avLst/>
          </a:prstGeom>
          <a:noFill/>
          <a:ln w="9525">
            <a:noFill/>
            <a:miter lim="800000"/>
            <a:headEnd/>
            <a:tailEnd/>
          </a:ln>
        </p:spPr>
        <p:txBody>
          <a:bodyPr wrap="square">
            <a:spAutoFit/>
          </a:bodyPr>
          <a:lstStyle/>
          <a:p>
            <a:pPr>
              <a:spcBef>
                <a:spcPct val="50000"/>
              </a:spcBef>
            </a:pPr>
            <a:r>
              <a:rPr lang="en-US" sz="2800" b="1" smtClean="0">
                <a:solidFill>
                  <a:srgbClr val="0000FF"/>
                </a:solidFill>
                <a:latin typeface="Times New Roman" pitchFamily="18" charset="0"/>
                <a:cs typeface="Times New Roman" pitchFamily="18" charset="0"/>
              </a:rPr>
              <a:t>- Cơ </a:t>
            </a:r>
            <a:r>
              <a:rPr lang="en-US" sz="2800" b="1">
                <a:solidFill>
                  <a:srgbClr val="0000FF"/>
                </a:solidFill>
                <a:latin typeface="Times New Roman" pitchFamily="18" charset="0"/>
                <a:cs typeface="Times New Roman" pitchFamily="18" charset="0"/>
              </a:rPr>
              <a:t>quan thần kinh gồm: Não, tủy sống và các dây thần kinh. </a:t>
            </a:r>
            <a:endParaRPr lang="en-US" sz="2800" b="1" smtClean="0">
              <a:solidFill>
                <a:srgbClr val="0000FF"/>
              </a:solidFill>
              <a:latin typeface="Times New Roman" pitchFamily="18" charset="0"/>
              <a:cs typeface="Times New Roman" pitchFamily="18" charset="0"/>
            </a:endParaRPr>
          </a:p>
          <a:p>
            <a:pPr>
              <a:spcBef>
                <a:spcPct val="50000"/>
              </a:spcBef>
            </a:pPr>
            <a:r>
              <a:rPr lang="en-US" sz="2800" b="1" smtClean="0">
                <a:solidFill>
                  <a:srgbClr val="0000FF"/>
                </a:solidFill>
                <a:latin typeface="Times New Roman" pitchFamily="18" charset="0"/>
                <a:cs typeface="Times New Roman" pitchFamily="18" charset="0"/>
              </a:rPr>
              <a:t>- Não nằm trong hộp sọ và được hộp sọ bảo vệ; tủy sống nằm trong cột sống và được cột sống bảo vệ. Từ não và tủy sống có các dây thần kinh đi tới khắp các bộ phận trên cơ thể.</a:t>
            </a:r>
            <a:endParaRPr lang="en-US" sz="2800" b="1">
              <a:solidFill>
                <a:srgbClr val="0000FF"/>
              </a:solidFill>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ppt_x"/>
                                          </p:val>
                                        </p:tav>
                                        <p:tav tm="100000">
                                          <p:val>
                                            <p:strVal val="#ppt_x"/>
                                          </p:val>
                                        </p:tav>
                                      </p:tavLst>
                                    </p:anim>
                                    <p:anim calcmode="lin" valueType="num">
                                      <p:cBhvr additive="base">
                                        <p:cTn id="8"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9"/>
                                        </p:tgtEl>
                                        <p:attrNameLst>
                                          <p:attrName>style.visibility</p:attrName>
                                        </p:attrNameLst>
                                      </p:cBhvr>
                                      <p:to>
                                        <p:strVal val="visible"/>
                                      </p:to>
                                    </p:set>
                                    <p:anim calcmode="lin" valueType="num">
                                      <p:cBhvr additive="base">
                                        <p:cTn id="13" dur="500" fill="hold"/>
                                        <p:tgtEl>
                                          <p:spTgt spid="9"/>
                                        </p:tgtEl>
                                        <p:attrNameLst>
                                          <p:attrName>ppt_x</p:attrName>
                                        </p:attrNameLst>
                                      </p:cBhvr>
                                      <p:tavLst>
                                        <p:tav tm="0">
                                          <p:val>
                                            <p:strVal val="#ppt_x"/>
                                          </p:val>
                                        </p:tav>
                                        <p:tav tm="100000">
                                          <p:val>
                                            <p:strVal val="#ppt_x"/>
                                          </p:val>
                                        </p:tav>
                                      </p:tavLst>
                                    </p:anim>
                                    <p:anim calcmode="lin" valueType="num">
                                      <p:cBhvr additive="base">
                                        <p:cTn id="14" dur="500" fill="hold"/>
                                        <p:tgtEl>
                                          <p:spTgt spid="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ChangeArrowheads="1"/>
          </p:cNvSpPr>
          <p:nvPr/>
        </p:nvSpPr>
        <p:spPr bwMode="auto">
          <a:xfrm>
            <a:off x="0" y="228601"/>
            <a:ext cx="9144000" cy="584775"/>
          </a:xfrm>
          <a:prstGeom prst="rect">
            <a:avLst/>
          </a:prstGeom>
          <a:noFill/>
          <a:ln w="9525">
            <a:noFill/>
            <a:miter lim="800000"/>
            <a:headEnd/>
            <a:tailEnd/>
          </a:ln>
          <a:effectLst/>
        </p:spPr>
        <p:txBody>
          <a:bodyPr>
            <a:spAutoFit/>
          </a:bodyPr>
          <a:lstStyle/>
          <a:p>
            <a:pPr algn="ctr">
              <a:spcBef>
                <a:spcPct val="50000"/>
              </a:spcBef>
            </a:pPr>
            <a:r>
              <a:rPr lang="en-US" sz="3200" b="1" dirty="0">
                <a:solidFill>
                  <a:srgbClr val="FF3300"/>
                </a:solidFill>
                <a:latin typeface="Times New Roman" pitchFamily="18" charset="0"/>
              </a:rPr>
              <a:t>Thứ </a:t>
            </a:r>
            <a:r>
              <a:rPr lang="en-US" sz="3200" b="1" dirty="0" smtClean="0">
                <a:solidFill>
                  <a:srgbClr val="FF3300"/>
                </a:solidFill>
                <a:latin typeface="Times New Roman" pitchFamily="18" charset="0"/>
              </a:rPr>
              <a:t>6 </a:t>
            </a:r>
            <a:r>
              <a:rPr lang="en-US" sz="3200" b="1">
                <a:solidFill>
                  <a:srgbClr val="FF3300"/>
                </a:solidFill>
                <a:latin typeface="Times New Roman" pitchFamily="18" charset="0"/>
              </a:rPr>
              <a:t>ngày </a:t>
            </a:r>
            <a:r>
              <a:rPr lang="en-US" sz="3200" b="1" smtClean="0">
                <a:solidFill>
                  <a:srgbClr val="FF3300"/>
                </a:solidFill>
                <a:latin typeface="Times New Roman" pitchFamily="18" charset="0"/>
              </a:rPr>
              <a:t>14 </a:t>
            </a:r>
            <a:r>
              <a:rPr lang="en-US" sz="3200" b="1">
                <a:solidFill>
                  <a:srgbClr val="FF3300"/>
                </a:solidFill>
                <a:latin typeface="Times New Roman" pitchFamily="18" charset="0"/>
              </a:rPr>
              <a:t>tháng </a:t>
            </a:r>
            <a:r>
              <a:rPr lang="en-US" sz="3200" b="1" smtClean="0">
                <a:solidFill>
                  <a:srgbClr val="FF3300"/>
                </a:solidFill>
                <a:latin typeface="Times New Roman" pitchFamily="18" charset="0"/>
              </a:rPr>
              <a:t>10 </a:t>
            </a:r>
            <a:r>
              <a:rPr lang="en-US" sz="3200" b="1">
                <a:solidFill>
                  <a:srgbClr val="FF3300"/>
                </a:solidFill>
                <a:latin typeface="Times New Roman" pitchFamily="18" charset="0"/>
              </a:rPr>
              <a:t>năm </a:t>
            </a:r>
            <a:r>
              <a:rPr lang="en-US" sz="3200" b="1" smtClean="0">
                <a:solidFill>
                  <a:srgbClr val="FF3300"/>
                </a:solidFill>
                <a:latin typeface="Times New Roman" pitchFamily="18" charset="0"/>
              </a:rPr>
              <a:t>2016</a:t>
            </a:r>
            <a:endParaRPr lang="en-US" sz="3200" b="1" dirty="0">
              <a:solidFill>
                <a:srgbClr val="FF3300"/>
              </a:solidFill>
              <a:latin typeface="Times New Roman" pitchFamily="18" charset="0"/>
            </a:endParaRPr>
          </a:p>
        </p:txBody>
      </p:sp>
      <p:sp>
        <p:nvSpPr>
          <p:cNvPr id="6" name="Text Box 3"/>
          <p:cNvSpPr txBox="1">
            <a:spLocks noChangeArrowheads="1"/>
          </p:cNvSpPr>
          <p:nvPr/>
        </p:nvSpPr>
        <p:spPr bwMode="auto">
          <a:xfrm>
            <a:off x="2895600" y="762001"/>
            <a:ext cx="3276600" cy="523220"/>
          </a:xfrm>
          <a:prstGeom prst="rect">
            <a:avLst/>
          </a:prstGeom>
          <a:noFill/>
          <a:ln w="9525">
            <a:noFill/>
            <a:miter lim="800000"/>
            <a:headEnd/>
            <a:tailEnd/>
          </a:ln>
          <a:effectLst/>
        </p:spPr>
        <p:txBody>
          <a:bodyPr wrap="square">
            <a:spAutoFit/>
          </a:bodyPr>
          <a:lstStyle/>
          <a:p>
            <a:pPr algn="ctr">
              <a:spcBef>
                <a:spcPct val="50000"/>
              </a:spcBef>
            </a:pPr>
            <a:r>
              <a:rPr lang="en-US" sz="2800" b="1" smtClean="0">
                <a:solidFill>
                  <a:srgbClr val="0000FF"/>
                </a:solidFill>
                <a:latin typeface="Times New Roman" pitchFamily="18" charset="0"/>
              </a:rPr>
              <a:t>Tự nhiên và xã hội</a:t>
            </a:r>
            <a:endParaRPr lang="en-US" sz="2800" b="1" dirty="0">
              <a:solidFill>
                <a:srgbClr val="0000FF"/>
              </a:solidFill>
              <a:latin typeface="Times New Roman" pitchFamily="18" charset="0"/>
            </a:endParaRPr>
          </a:p>
        </p:txBody>
      </p:sp>
      <p:sp>
        <p:nvSpPr>
          <p:cNvPr id="7" name="Text Box 3"/>
          <p:cNvSpPr txBox="1">
            <a:spLocks noChangeArrowheads="1"/>
          </p:cNvSpPr>
          <p:nvPr/>
        </p:nvSpPr>
        <p:spPr bwMode="auto">
          <a:xfrm>
            <a:off x="1828800" y="1219201"/>
            <a:ext cx="5562600" cy="646331"/>
          </a:xfrm>
          <a:prstGeom prst="rect">
            <a:avLst/>
          </a:prstGeom>
          <a:noFill/>
          <a:ln w="9525">
            <a:noFill/>
            <a:miter lim="800000"/>
            <a:headEnd/>
            <a:tailEnd/>
          </a:ln>
          <a:effectLst/>
        </p:spPr>
        <p:txBody>
          <a:bodyPr wrap="square">
            <a:spAutoFit/>
          </a:bodyPr>
          <a:lstStyle/>
          <a:p>
            <a:pPr algn="ctr">
              <a:spcBef>
                <a:spcPct val="50000"/>
              </a:spcBef>
            </a:pPr>
            <a:r>
              <a:rPr lang="en-US" sz="3600" b="1" smtClean="0">
                <a:solidFill>
                  <a:srgbClr val="7030A0"/>
                </a:solidFill>
                <a:latin typeface="Times New Roman" pitchFamily="18" charset="0"/>
              </a:rPr>
              <a:t>Bài 12: Cơ quan thần kinh</a:t>
            </a:r>
            <a:endParaRPr lang="en-US" sz="3600" b="1" dirty="0">
              <a:solidFill>
                <a:srgbClr val="7030A0"/>
              </a:solidFill>
              <a:latin typeface="Times New Roman" pitchFamily="18" charset="0"/>
            </a:endParaRPr>
          </a:p>
        </p:txBody>
      </p:sp>
      <p:sp>
        <p:nvSpPr>
          <p:cNvPr id="5" name="Text Box 3"/>
          <p:cNvSpPr txBox="1">
            <a:spLocks noChangeArrowheads="1"/>
          </p:cNvSpPr>
          <p:nvPr/>
        </p:nvSpPr>
        <p:spPr bwMode="auto">
          <a:xfrm>
            <a:off x="381000" y="1981200"/>
            <a:ext cx="8229600" cy="523220"/>
          </a:xfrm>
          <a:prstGeom prst="rect">
            <a:avLst/>
          </a:prstGeom>
          <a:noFill/>
          <a:ln w="9525">
            <a:noFill/>
            <a:miter lim="800000"/>
            <a:headEnd/>
            <a:tailEnd/>
          </a:ln>
          <a:effectLst/>
        </p:spPr>
        <p:txBody>
          <a:bodyPr wrap="square">
            <a:spAutoFit/>
          </a:bodyPr>
          <a:lstStyle/>
          <a:p>
            <a:pPr algn="ctr">
              <a:spcBef>
                <a:spcPct val="50000"/>
              </a:spcBef>
            </a:pPr>
            <a:r>
              <a:rPr lang="en-US" sz="2800" b="1" smtClean="0">
                <a:solidFill>
                  <a:schemeClr val="accent2">
                    <a:lumMod val="75000"/>
                  </a:schemeClr>
                </a:solidFill>
                <a:latin typeface="Times New Roman" pitchFamily="18" charset="0"/>
              </a:rPr>
              <a:t>Hoạt động 1: Các bộ phận của cơ quan thần kinh</a:t>
            </a:r>
            <a:endParaRPr lang="en-US" sz="2800" b="1" dirty="0">
              <a:solidFill>
                <a:schemeClr val="accent2">
                  <a:lumMod val="75000"/>
                </a:schemeClr>
              </a:solidFill>
              <a:latin typeface="Times New Roman" pitchFamily="18" charset="0"/>
            </a:endParaRPr>
          </a:p>
        </p:txBody>
      </p:sp>
      <p:sp>
        <p:nvSpPr>
          <p:cNvPr id="10" name="Text Box 3"/>
          <p:cNvSpPr txBox="1">
            <a:spLocks noChangeArrowheads="1"/>
          </p:cNvSpPr>
          <p:nvPr/>
        </p:nvSpPr>
        <p:spPr bwMode="auto">
          <a:xfrm>
            <a:off x="304800" y="2590801"/>
            <a:ext cx="7467600" cy="523220"/>
          </a:xfrm>
          <a:prstGeom prst="rect">
            <a:avLst/>
          </a:prstGeom>
          <a:noFill/>
          <a:ln w="9525">
            <a:noFill/>
            <a:miter lim="800000"/>
            <a:headEnd/>
            <a:tailEnd/>
          </a:ln>
          <a:effectLst/>
        </p:spPr>
        <p:txBody>
          <a:bodyPr wrap="square">
            <a:spAutoFit/>
          </a:bodyPr>
          <a:lstStyle/>
          <a:p>
            <a:pPr algn="ctr">
              <a:spcBef>
                <a:spcPct val="50000"/>
              </a:spcBef>
            </a:pPr>
            <a:r>
              <a:rPr lang="en-US" sz="2800" b="1" smtClean="0">
                <a:solidFill>
                  <a:schemeClr val="accent2">
                    <a:lumMod val="75000"/>
                  </a:schemeClr>
                </a:solidFill>
                <a:latin typeface="Times New Roman" pitchFamily="18" charset="0"/>
              </a:rPr>
              <a:t>Hoạt động 2: Vai trò của cơ quan thần kinh</a:t>
            </a:r>
            <a:endParaRPr lang="en-US" sz="2800" b="1" dirty="0">
              <a:solidFill>
                <a:schemeClr val="accent2">
                  <a:lumMod val="75000"/>
                </a:schemeClr>
              </a:solidFill>
              <a:latin typeface="Times New Roman" pitchFamily="18" charset="0"/>
            </a:endParaRPr>
          </a:p>
        </p:txBody>
      </p:sp>
      <p:sp>
        <p:nvSpPr>
          <p:cNvPr id="9" name="Rectangle 8"/>
          <p:cNvSpPr/>
          <p:nvPr/>
        </p:nvSpPr>
        <p:spPr>
          <a:xfrm>
            <a:off x="2743200" y="3657600"/>
            <a:ext cx="3704860" cy="923330"/>
          </a:xfrm>
          <a:prstGeom prst="rect">
            <a:avLst/>
          </a:prstGeom>
          <a:noFill/>
        </p:spPr>
        <p:txBody>
          <a:bodyPr wrap="none" lIns="91440" tIns="45720" rIns="91440" bIns="45720">
            <a:spAutoFit/>
          </a:bodyPr>
          <a:lstStyle/>
          <a:p>
            <a:pPr algn="ctr"/>
            <a:r>
              <a:rPr lang="en-US" sz="5400" b="1" cap="all" spc="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Times New Roman" pitchFamily="18" charset="0"/>
                <a:cs typeface="Times New Roman" pitchFamily="18" charset="0"/>
              </a:rPr>
              <a:t>Trò chơi</a:t>
            </a:r>
            <a:endParaRPr lang="en-US" sz="5400" b="1" cap="all" spc="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Times New Roman" pitchFamily="18" charset="0"/>
              <a:cs typeface="Times New Roman" pitchFamily="18" charset="0"/>
            </a:endParaRPr>
          </a:p>
        </p:txBody>
      </p:sp>
      <p:sp>
        <p:nvSpPr>
          <p:cNvPr id="12" name="Text Box 27"/>
          <p:cNvSpPr txBox="1">
            <a:spLocks noChangeArrowheads="1"/>
          </p:cNvSpPr>
          <p:nvPr/>
        </p:nvSpPr>
        <p:spPr bwMode="auto">
          <a:xfrm>
            <a:off x="914400" y="3352800"/>
            <a:ext cx="5257800" cy="523220"/>
          </a:xfrm>
          <a:prstGeom prst="rect">
            <a:avLst/>
          </a:prstGeom>
          <a:noFill/>
          <a:ln w="9525">
            <a:noFill/>
            <a:miter lim="800000"/>
            <a:headEnd/>
            <a:tailEnd/>
          </a:ln>
        </p:spPr>
        <p:txBody>
          <a:bodyPr wrap="square">
            <a:spAutoFit/>
          </a:bodyPr>
          <a:lstStyle/>
          <a:p>
            <a:pPr>
              <a:spcBef>
                <a:spcPct val="50000"/>
              </a:spcBef>
            </a:pPr>
            <a:r>
              <a:rPr lang="en-US" sz="2800" b="1">
                <a:solidFill>
                  <a:srgbClr val="0000FF"/>
                </a:solidFill>
                <a:latin typeface="Times New Roman" pitchFamily="18" charset="0"/>
                <a:cs typeface="Times New Roman" pitchFamily="18" charset="0"/>
              </a:rPr>
              <a:t>- Não và tủy sống có </a:t>
            </a:r>
            <a:r>
              <a:rPr lang="en-US" sz="2800" b="1" smtClean="0">
                <a:solidFill>
                  <a:srgbClr val="0000FF"/>
                </a:solidFill>
                <a:latin typeface="Times New Roman" pitchFamily="18" charset="0"/>
                <a:cs typeface="Times New Roman" pitchFamily="18" charset="0"/>
              </a:rPr>
              <a:t>vai trò gì</a:t>
            </a:r>
            <a:r>
              <a:rPr lang="en-US" sz="2800" b="1">
                <a:solidFill>
                  <a:srgbClr val="0000FF"/>
                </a:solidFill>
                <a:latin typeface="Times New Roman" pitchFamily="18" charset="0"/>
                <a:cs typeface="Times New Roman" pitchFamily="18" charset="0"/>
              </a:rPr>
              <a:t>?</a:t>
            </a:r>
          </a:p>
        </p:txBody>
      </p:sp>
      <p:sp>
        <p:nvSpPr>
          <p:cNvPr id="13" name="Text Box 27"/>
          <p:cNvSpPr txBox="1">
            <a:spLocks noChangeArrowheads="1"/>
          </p:cNvSpPr>
          <p:nvPr/>
        </p:nvSpPr>
        <p:spPr bwMode="auto">
          <a:xfrm>
            <a:off x="914400" y="3962400"/>
            <a:ext cx="6096000" cy="523220"/>
          </a:xfrm>
          <a:prstGeom prst="rect">
            <a:avLst/>
          </a:prstGeom>
          <a:noFill/>
          <a:ln w="9525">
            <a:noFill/>
            <a:miter lim="800000"/>
            <a:headEnd/>
            <a:tailEnd/>
          </a:ln>
        </p:spPr>
        <p:txBody>
          <a:bodyPr wrap="square">
            <a:spAutoFit/>
          </a:bodyPr>
          <a:lstStyle/>
          <a:p>
            <a:pPr>
              <a:spcBef>
                <a:spcPct val="50000"/>
              </a:spcBef>
            </a:pPr>
            <a:r>
              <a:rPr lang="en-US" sz="2800" b="1">
                <a:solidFill>
                  <a:srgbClr val="0000FF"/>
                </a:solidFill>
                <a:latin typeface="Times New Roman" pitchFamily="18" charset="0"/>
                <a:cs typeface="Times New Roman" pitchFamily="18" charset="0"/>
              </a:rPr>
              <a:t>- </a:t>
            </a:r>
            <a:r>
              <a:rPr lang="en-US" sz="2800" b="1" smtClean="0">
                <a:solidFill>
                  <a:srgbClr val="0000FF"/>
                </a:solidFill>
                <a:latin typeface="Times New Roman" pitchFamily="18" charset="0"/>
                <a:cs typeface="Times New Roman" pitchFamily="18" charset="0"/>
              </a:rPr>
              <a:t>Nêu vai trò của các dây thần kinh?</a:t>
            </a:r>
            <a:endParaRPr lang="en-US" sz="2800" b="1">
              <a:solidFill>
                <a:srgbClr val="0000FF"/>
              </a:solidFill>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animEffect transition="in" filter="dissolve">
                                      <p:cBhvr>
                                        <p:cTn id="7" dur="500"/>
                                        <p:tgtEl>
                                          <p:spTgt spid="10">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9">
                                            <p:txEl>
                                              <p:pRg st="0" end="0"/>
                                            </p:txEl>
                                          </p:spTgt>
                                        </p:tgtEl>
                                        <p:attrNameLst>
                                          <p:attrName>style.visibility</p:attrName>
                                        </p:attrNameLst>
                                      </p:cBhvr>
                                      <p:to>
                                        <p:strVal val="visible"/>
                                      </p:to>
                                    </p:set>
                                    <p:animEffect transition="in" filter="wipe(down)">
                                      <p:cBhvr>
                                        <p:cTn id="12" dur="500"/>
                                        <p:tgtEl>
                                          <p:spTgt spid="9">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xit" presetSubtype="16" fill="hold" nodeType="clickEffect">
                                  <p:stCondLst>
                                    <p:cond delay="0"/>
                                  </p:stCondLst>
                                  <p:childTnLst>
                                    <p:animEffect transition="out" filter="box(in)">
                                      <p:cBhvr>
                                        <p:cTn id="16" dur="500"/>
                                        <p:tgtEl>
                                          <p:spTgt spid="9">
                                            <p:txEl>
                                              <p:pRg st="0" end="0"/>
                                            </p:txEl>
                                          </p:spTgt>
                                        </p:tgtEl>
                                      </p:cBhvr>
                                    </p:animEffect>
                                    <p:set>
                                      <p:cBhvr>
                                        <p:cTn id="17" dur="1" fill="hold">
                                          <p:stCondLst>
                                            <p:cond delay="499"/>
                                          </p:stCondLst>
                                        </p:cTn>
                                        <p:tgtEl>
                                          <p:spTgt spid="9">
                                            <p:txEl>
                                              <p:pRg st="0" end="0"/>
                                            </p:txEl>
                                          </p:spTgt>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12">
                                            <p:txEl>
                                              <p:pRg st="0" end="0"/>
                                            </p:txEl>
                                          </p:spTgt>
                                        </p:tgtEl>
                                        <p:attrNameLst>
                                          <p:attrName>style.visibility</p:attrName>
                                        </p:attrNameLst>
                                      </p:cBhvr>
                                      <p:to>
                                        <p:strVal val="visible"/>
                                      </p:to>
                                    </p:set>
                                    <p:animEffect transition="in" filter="box(in)">
                                      <p:cBhvr>
                                        <p:cTn id="22" dur="500"/>
                                        <p:tgtEl>
                                          <p:spTgt spid="12">
                                            <p:txEl>
                                              <p:pRg st="0" end="0"/>
                                            </p:txEl>
                                          </p:spTgt>
                                        </p:tgtEl>
                                      </p:cBhvr>
                                    </p:animEffect>
                                  </p:childTnLst>
                                </p:cTn>
                              </p:par>
                              <p:par>
                                <p:cTn id="23" presetID="4" presetClass="entr" presetSubtype="16" fill="hold" nodeType="withEffect">
                                  <p:stCondLst>
                                    <p:cond delay="0"/>
                                  </p:stCondLst>
                                  <p:childTnLst>
                                    <p:set>
                                      <p:cBhvr>
                                        <p:cTn id="24" dur="1" fill="hold">
                                          <p:stCondLst>
                                            <p:cond delay="0"/>
                                          </p:stCondLst>
                                        </p:cTn>
                                        <p:tgtEl>
                                          <p:spTgt spid="13">
                                            <p:txEl>
                                              <p:pRg st="0" end="0"/>
                                            </p:txEl>
                                          </p:spTgt>
                                        </p:tgtEl>
                                        <p:attrNameLst>
                                          <p:attrName>style.visibility</p:attrName>
                                        </p:attrNameLst>
                                      </p:cBhvr>
                                      <p:to>
                                        <p:strVal val="visible"/>
                                      </p:to>
                                    </p:set>
                                    <p:animEffect transition="in" filter="box(in)">
                                      <p:cBhvr>
                                        <p:cTn id="25" dur="500"/>
                                        <p:tgtEl>
                                          <p:spTgt spid="1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6" name="AutoShape 6"/>
          <p:cNvSpPr>
            <a:spLocks noChangeArrowheads="1"/>
          </p:cNvSpPr>
          <p:nvPr/>
        </p:nvSpPr>
        <p:spPr bwMode="auto">
          <a:xfrm>
            <a:off x="4800600" y="0"/>
            <a:ext cx="3962400" cy="1828800"/>
          </a:xfrm>
          <a:prstGeom prst="horizontalScroll">
            <a:avLst>
              <a:gd name="adj" fmla="val 12500"/>
            </a:avLst>
          </a:prstGeom>
          <a:solidFill>
            <a:schemeClr val="accent3">
              <a:lumMod val="20000"/>
              <a:lumOff val="80000"/>
            </a:schemeClr>
          </a:solidFill>
          <a:ln w="9525">
            <a:solidFill>
              <a:schemeClr val="tx1"/>
            </a:solidFill>
            <a:round/>
            <a:headEnd/>
            <a:tailEnd/>
          </a:ln>
        </p:spPr>
        <p:txBody>
          <a:bodyPr wrap="none" anchor="ctr"/>
          <a:lstStyle/>
          <a:p>
            <a:endParaRPr lang="en-US"/>
          </a:p>
        </p:txBody>
      </p:sp>
      <p:sp>
        <p:nvSpPr>
          <p:cNvPr id="40969" name="Text Box 9"/>
          <p:cNvSpPr txBox="1">
            <a:spLocks noChangeArrowheads="1"/>
          </p:cNvSpPr>
          <p:nvPr/>
        </p:nvSpPr>
        <p:spPr bwMode="auto">
          <a:xfrm>
            <a:off x="5105400" y="381000"/>
            <a:ext cx="3581400" cy="1200329"/>
          </a:xfrm>
          <a:prstGeom prst="rect">
            <a:avLst/>
          </a:prstGeom>
          <a:solidFill>
            <a:schemeClr val="accent3">
              <a:lumMod val="20000"/>
              <a:lumOff val="80000"/>
            </a:schemeClr>
          </a:solidFill>
          <a:ln w="9525">
            <a:noFill/>
            <a:miter lim="800000"/>
            <a:headEnd/>
            <a:tailEnd/>
          </a:ln>
        </p:spPr>
        <p:txBody>
          <a:bodyPr wrap="square">
            <a:spAutoFit/>
          </a:bodyPr>
          <a:lstStyle/>
          <a:p>
            <a:pPr>
              <a:spcBef>
                <a:spcPct val="50000"/>
              </a:spcBef>
            </a:pPr>
            <a:r>
              <a:rPr lang="nl-NL" sz="2400" smtClean="0">
                <a:latin typeface="Times New Roman" pitchFamily="18" charset="0"/>
                <a:cs typeface="Times New Roman" pitchFamily="18" charset="0"/>
              </a:rPr>
              <a:t>Não và tủy sống là trung ương thần kinh điều khiển mọi hoạt động của cơ thể.</a:t>
            </a:r>
            <a:endParaRPr lang="vi-VN" sz="2400" b="1">
              <a:latin typeface="Times New Roman" pitchFamily="18" charset="0"/>
              <a:cs typeface="Times New Roman" pitchFamily="18" charset="0"/>
            </a:endParaRPr>
          </a:p>
        </p:txBody>
      </p:sp>
      <p:pic>
        <p:nvPicPr>
          <p:cNvPr id="10" name="Picture 9" descr="b1"/>
          <p:cNvPicPr>
            <a:picLocks noChangeAspect="1" noChangeArrowheads="1"/>
          </p:cNvPicPr>
          <p:nvPr/>
        </p:nvPicPr>
        <p:blipFill>
          <a:blip r:embed="rId2"/>
          <a:srcRect/>
          <a:stretch>
            <a:fillRect/>
          </a:stretch>
        </p:blipFill>
        <p:spPr bwMode="auto">
          <a:xfrm>
            <a:off x="0" y="381000"/>
            <a:ext cx="4800600" cy="6477000"/>
          </a:xfrm>
          <a:prstGeom prst="rect">
            <a:avLst/>
          </a:prstGeom>
          <a:noFill/>
          <a:ln w="9525">
            <a:noFill/>
            <a:miter lim="800000"/>
            <a:headEnd/>
            <a:tailEnd/>
          </a:ln>
        </p:spPr>
      </p:pic>
      <p:sp>
        <p:nvSpPr>
          <p:cNvPr id="11" name="Line 20"/>
          <p:cNvSpPr>
            <a:spLocks noChangeShapeType="1"/>
          </p:cNvSpPr>
          <p:nvPr/>
        </p:nvSpPr>
        <p:spPr bwMode="auto">
          <a:xfrm flipH="1">
            <a:off x="3048000" y="533400"/>
            <a:ext cx="1752600" cy="2209800"/>
          </a:xfrm>
          <a:prstGeom prst="line">
            <a:avLst/>
          </a:prstGeom>
          <a:noFill/>
          <a:ln w="9525">
            <a:solidFill>
              <a:srgbClr val="990099"/>
            </a:solidFill>
            <a:round/>
            <a:headEnd/>
            <a:tailEnd type="triangle" w="med" len="med"/>
          </a:ln>
        </p:spPr>
        <p:txBody>
          <a:bodyPr/>
          <a:lstStyle/>
          <a:p>
            <a:endParaRPr lang="en-US"/>
          </a:p>
        </p:txBody>
      </p:sp>
      <p:sp>
        <p:nvSpPr>
          <p:cNvPr id="12" name="Line 7"/>
          <p:cNvSpPr>
            <a:spLocks noChangeShapeType="1"/>
          </p:cNvSpPr>
          <p:nvPr/>
        </p:nvSpPr>
        <p:spPr bwMode="auto">
          <a:xfrm flipH="1">
            <a:off x="3124200" y="533400"/>
            <a:ext cx="1676400" cy="685800"/>
          </a:xfrm>
          <a:prstGeom prst="line">
            <a:avLst/>
          </a:prstGeom>
          <a:noFill/>
          <a:ln w="9525">
            <a:solidFill>
              <a:srgbClr val="990099"/>
            </a:solidFill>
            <a:round/>
            <a:headEnd/>
            <a:tailEnd type="triangle" w="med" len="med"/>
          </a:ln>
        </p:spPr>
        <p:txBody>
          <a:bodyPr/>
          <a:lstStyle/>
          <a:p>
            <a:endParaRPr lang="en-US"/>
          </a:p>
        </p:txBody>
      </p:sp>
      <p:sp>
        <p:nvSpPr>
          <p:cNvPr id="1026" name="Rectangle 2"/>
          <p:cNvSpPr>
            <a:spLocks noChangeArrowheads="1"/>
          </p:cNvSpPr>
          <p:nvPr/>
        </p:nvSpPr>
        <p:spPr bwMode="auto">
          <a:xfrm>
            <a:off x="0" y="1"/>
            <a:ext cx="229550" cy="307777"/>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nl-NL" sz="1400" b="0" i="0" u="none" strike="noStrike" cap="none" normalizeH="0" baseline="0" smtClean="0">
                <a:ln>
                  <a:noFill/>
                </a:ln>
                <a:solidFill>
                  <a:srgbClr val="000000"/>
                </a:solidFill>
                <a:effectLst/>
                <a:latin typeface="Times New Roman" pitchFamily="18" charset="0"/>
                <a:ea typeface="Times New Roman" pitchFamily="18" charset="0"/>
                <a:cs typeface="Times New Roman" pitchFamily="18" charset="0"/>
              </a:rPr>
              <a:t>.</a:t>
            </a:r>
            <a:endParaRPr kumimoji="0" lang="nl-NL" sz="1800" b="0" i="0" u="none" strike="noStrike" cap="none" normalizeH="0" baseline="0" smtClean="0">
              <a:ln>
                <a:noFill/>
              </a:ln>
              <a:solidFill>
                <a:schemeClr val="tx1"/>
              </a:solidFill>
              <a:effectLst/>
              <a:latin typeface="Arial" pitchFamily="34" charset="0"/>
              <a:cs typeface="Arial" pitchFamily="34" charset="0"/>
            </a:endParaRPr>
          </a:p>
        </p:txBody>
      </p:sp>
      <p:sp>
        <p:nvSpPr>
          <p:cNvPr id="13" name="AutoShape 4"/>
          <p:cNvSpPr>
            <a:spLocks noChangeArrowheads="1"/>
          </p:cNvSpPr>
          <p:nvPr/>
        </p:nvSpPr>
        <p:spPr bwMode="auto">
          <a:xfrm>
            <a:off x="4572000" y="2133600"/>
            <a:ext cx="4267200" cy="4267200"/>
          </a:xfrm>
          <a:prstGeom prst="wedgeEllipseCallout">
            <a:avLst>
              <a:gd name="adj1" fmla="val -76861"/>
              <a:gd name="adj2" fmla="val -14573"/>
            </a:avLst>
          </a:prstGeom>
          <a:solidFill>
            <a:schemeClr val="accent3">
              <a:lumMod val="20000"/>
              <a:lumOff val="80000"/>
            </a:schemeClr>
          </a:solidFill>
          <a:ln w="9525">
            <a:solidFill>
              <a:schemeClr val="tx1"/>
            </a:solidFill>
            <a:miter lim="800000"/>
            <a:headEnd/>
            <a:tailEnd/>
          </a:ln>
        </p:spPr>
        <p:txBody>
          <a:bodyPr/>
          <a:lstStyle/>
          <a:p>
            <a:pPr algn="ctr"/>
            <a:r>
              <a:rPr lang="nl-NL" sz="2400" smtClean="0">
                <a:solidFill>
                  <a:srgbClr val="000000"/>
                </a:solidFill>
                <a:latin typeface="Times New Roman" pitchFamily="18" charset="0"/>
                <a:ea typeface="Times New Roman" pitchFamily="18" charset="0"/>
                <a:cs typeface="Times New Roman" pitchFamily="18" charset="0"/>
              </a:rPr>
              <a:t>Một số dây thần kinh dẫn luồng thần kinh nhận được từ các cơ quan của cơ thể về não hoặc tủy sống. Một số dây thần kinh khác lại dẫn luồng thần kinh từ não hoặc tủy sống đến các cơ quan</a:t>
            </a:r>
            <a:endParaRPr lang="en-US" sz="2400">
              <a:solidFill>
                <a:srgbClr val="0000FF"/>
              </a:solidFill>
              <a:latin typeface="VNI-Times" pitchFamily="2" charset="0"/>
            </a:endParaRPr>
          </a:p>
        </p:txBody>
      </p:sp>
    </p:spTree>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box(in)">
                                      <p:cBhvr>
                                        <p:cTn id="7" dur="5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box(in)">
                                      <p:cBhvr>
                                        <p:cTn id="12" dur="500"/>
                                        <p:tgtEl>
                                          <p:spTgt spid="12"/>
                                        </p:tgtEl>
                                      </p:cBhvr>
                                    </p:animEffect>
                                  </p:childTnLst>
                                </p:cTn>
                              </p:par>
                              <p:par>
                                <p:cTn id="13" presetID="4" presetClass="entr" presetSubtype="16" fill="hold" grpId="0" nodeType="withEffect">
                                  <p:stCondLst>
                                    <p:cond delay="0"/>
                                  </p:stCondLst>
                                  <p:childTnLst>
                                    <p:set>
                                      <p:cBhvr>
                                        <p:cTn id="14" dur="1" fill="hold">
                                          <p:stCondLst>
                                            <p:cond delay="0"/>
                                          </p:stCondLst>
                                        </p:cTn>
                                        <p:tgtEl>
                                          <p:spTgt spid="11"/>
                                        </p:tgtEl>
                                        <p:attrNameLst>
                                          <p:attrName>style.visibility</p:attrName>
                                        </p:attrNameLst>
                                      </p:cBhvr>
                                      <p:to>
                                        <p:strVal val="visible"/>
                                      </p:to>
                                    </p:set>
                                    <p:animEffect transition="in" filter="box(in)">
                                      <p:cBhvr>
                                        <p:cTn id="15" dur="500"/>
                                        <p:tgtEl>
                                          <p:spTgt spid="11"/>
                                        </p:tgtEl>
                                      </p:cBhvr>
                                    </p:animEffect>
                                  </p:childTnLst>
                                </p:cTn>
                              </p:par>
                              <p:par>
                                <p:cTn id="16" presetID="4" presetClass="entr" presetSubtype="16" fill="hold" grpId="0" nodeType="withEffect">
                                  <p:stCondLst>
                                    <p:cond delay="0"/>
                                  </p:stCondLst>
                                  <p:childTnLst>
                                    <p:set>
                                      <p:cBhvr>
                                        <p:cTn id="17" dur="1" fill="hold">
                                          <p:stCondLst>
                                            <p:cond delay="0"/>
                                          </p:stCondLst>
                                        </p:cTn>
                                        <p:tgtEl>
                                          <p:spTgt spid="40969"/>
                                        </p:tgtEl>
                                        <p:attrNameLst>
                                          <p:attrName>style.visibility</p:attrName>
                                        </p:attrNameLst>
                                      </p:cBhvr>
                                      <p:to>
                                        <p:strVal val="visible"/>
                                      </p:to>
                                    </p:set>
                                    <p:animEffect transition="in" filter="box(in)">
                                      <p:cBhvr>
                                        <p:cTn id="18" dur="500"/>
                                        <p:tgtEl>
                                          <p:spTgt spid="40969"/>
                                        </p:tgtEl>
                                      </p:cBhvr>
                                    </p:animEffect>
                                  </p:childTnLst>
                                </p:cTn>
                              </p:par>
                              <p:par>
                                <p:cTn id="19" presetID="4" presetClass="entr" presetSubtype="16" fill="hold" grpId="0" nodeType="withEffect">
                                  <p:stCondLst>
                                    <p:cond delay="0"/>
                                  </p:stCondLst>
                                  <p:childTnLst>
                                    <p:set>
                                      <p:cBhvr>
                                        <p:cTn id="20" dur="1" fill="hold">
                                          <p:stCondLst>
                                            <p:cond delay="0"/>
                                          </p:stCondLst>
                                        </p:cTn>
                                        <p:tgtEl>
                                          <p:spTgt spid="40966"/>
                                        </p:tgtEl>
                                        <p:attrNameLst>
                                          <p:attrName>style.visibility</p:attrName>
                                        </p:attrNameLst>
                                      </p:cBhvr>
                                      <p:to>
                                        <p:strVal val="visible"/>
                                      </p:to>
                                    </p:set>
                                    <p:animEffect transition="in" filter="box(in)">
                                      <p:cBhvr>
                                        <p:cTn id="21" dur="500"/>
                                        <p:tgtEl>
                                          <p:spTgt spid="40966"/>
                                        </p:tgtEl>
                                      </p:cBhvr>
                                    </p:animEffect>
                                  </p:childTnLst>
                                </p:cTn>
                              </p:par>
                            </p:childTnLst>
                          </p:cTn>
                        </p:par>
                      </p:childTnLst>
                    </p:cTn>
                  </p:par>
                  <p:par>
                    <p:cTn id="22" fill="hold">
                      <p:stCondLst>
                        <p:cond delay="indefinite"/>
                      </p:stCondLst>
                      <p:childTnLst>
                        <p:par>
                          <p:cTn id="23" fill="hold">
                            <p:stCondLst>
                              <p:cond delay="0"/>
                            </p:stCondLst>
                            <p:childTnLst>
                              <p:par>
                                <p:cTn id="24" presetID="4" presetClass="entr" presetSubtype="16" fill="hold" grpId="0" nodeType="clickEffect">
                                  <p:stCondLst>
                                    <p:cond delay="0"/>
                                  </p:stCondLst>
                                  <p:childTnLst>
                                    <p:set>
                                      <p:cBhvr>
                                        <p:cTn id="25" dur="1" fill="hold">
                                          <p:stCondLst>
                                            <p:cond delay="0"/>
                                          </p:stCondLst>
                                        </p:cTn>
                                        <p:tgtEl>
                                          <p:spTgt spid="13"/>
                                        </p:tgtEl>
                                        <p:attrNameLst>
                                          <p:attrName>style.visibility</p:attrName>
                                        </p:attrNameLst>
                                      </p:cBhvr>
                                      <p:to>
                                        <p:strVal val="visible"/>
                                      </p:to>
                                    </p:set>
                                    <p:animEffect transition="in" filter="box(in)">
                                      <p:cBhvr>
                                        <p:cTn id="26"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66" grpId="0" animBg="1"/>
      <p:bldP spid="40969" grpId="0" animBg="1"/>
      <p:bldP spid="11" grpId="0" animBg="1"/>
      <p:bldP spid="12" grpId="0" animBg="1"/>
      <p:bldP spid="13"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ChangeArrowheads="1"/>
          </p:cNvSpPr>
          <p:nvPr/>
        </p:nvSpPr>
        <p:spPr bwMode="auto">
          <a:xfrm>
            <a:off x="0" y="228601"/>
            <a:ext cx="9144000" cy="584775"/>
          </a:xfrm>
          <a:prstGeom prst="rect">
            <a:avLst/>
          </a:prstGeom>
          <a:noFill/>
          <a:ln w="9525">
            <a:noFill/>
            <a:miter lim="800000"/>
            <a:headEnd/>
            <a:tailEnd/>
          </a:ln>
          <a:effectLst/>
        </p:spPr>
        <p:txBody>
          <a:bodyPr>
            <a:spAutoFit/>
          </a:bodyPr>
          <a:lstStyle/>
          <a:p>
            <a:pPr algn="ctr">
              <a:spcBef>
                <a:spcPct val="50000"/>
              </a:spcBef>
            </a:pPr>
            <a:r>
              <a:rPr lang="en-US" sz="3200" b="1" dirty="0">
                <a:solidFill>
                  <a:srgbClr val="FF3300"/>
                </a:solidFill>
                <a:latin typeface="Times New Roman" pitchFamily="18" charset="0"/>
              </a:rPr>
              <a:t>Thứ </a:t>
            </a:r>
            <a:r>
              <a:rPr lang="en-US" sz="3200" b="1" dirty="0" smtClean="0">
                <a:solidFill>
                  <a:srgbClr val="FF3300"/>
                </a:solidFill>
                <a:latin typeface="Times New Roman" pitchFamily="18" charset="0"/>
              </a:rPr>
              <a:t>6 </a:t>
            </a:r>
            <a:r>
              <a:rPr lang="en-US" sz="3200" b="1">
                <a:solidFill>
                  <a:srgbClr val="FF3300"/>
                </a:solidFill>
                <a:latin typeface="Times New Roman" pitchFamily="18" charset="0"/>
              </a:rPr>
              <a:t>ngày </a:t>
            </a:r>
            <a:r>
              <a:rPr lang="en-US" sz="3200" b="1" smtClean="0">
                <a:solidFill>
                  <a:srgbClr val="FF3300"/>
                </a:solidFill>
                <a:latin typeface="Times New Roman" pitchFamily="18" charset="0"/>
              </a:rPr>
              <a:t>14 </a:t>
            </a:r>
            <a:r>
              <a:rPr lang="en-US" sz="3200" b="1">
                <a:solidFill>
                  <a:srgbClr val="FF3300"/>
                </a:solidFill>
                <a:latin typeface="Times New Roman" pitchFamily="18" charset="0"/>
              </a:rPr>
              <a:t>tháng </a:t>
            </a:r>
            <a:r>
              <a:rPr lang="en-US" sz="3200" b="1" smtClean="0">
                <a:solidFill>
                  <a:srgbClr val="FF3300"/>
                </a:solidFill>
                <a:latin typeface="Times New Roman" pitchFamily="18" charset="0"/>
              </a:rPr>
              <a:t>10 </a:t>
            </a:r>
            <a:r>
              <a:rPr lang="en-US" sz="3200" b="1">
                <a:solidFill>
                  <a:srgbClr val="FF3300"/>
                </a:solidFill>
                <a:latin typeface="Times New Roman" pitchFamily="18" charset="0"/>
              </a:rPr>
              <a:t>năm </a:t>
            </a:r>
            <a:r>
              <a:rPr lang="en-US" sz="3200" b="1" smtClean="0">
                <a:solidFill>
                  <a:srgbClr val="FF3300"/>
                </a:solidFill>
                <a:latin typeface="Times New Roman" pitchFamily="18" charset="0"/>
              </a:rPr>
              <a:t>2016</a:t>
            </a:r>
            <a:endParaRPr lang="en-US" sz="3200" b="1" dirty="0">
              <a:solidFill>
                <a:srgbClr val="FF3300"/>
              </a:solidFill>
              <a:latin typeface="Times New Roman" pitchFamily="18" charset="0"/>
            </a:endParaRPr>
          </a:p>
        </p:txBody>
      </p:sp>
      <p:sp>
        <p:nvSpPr>
          <p:cNvPr id="6" name="Text Box 3"/>
          <p:cNvSpPr txBox="1">
            <a:spLocks noChangeArrowheads="1"/>
          </p:cNvSpPr>
          <p:nvPr/>
        </p:nvSpPr>
        <p:spPr bwMode="auto">
          <a:xfrm>
            <a:off x="2895600" y="762001"/>
            <a:ext cx="3276600" cy="523220"/>
          </a:xfrm>
          <a:prstGeom prst="rect">
            <a:avLst/>
          </a:prstGeom>
          <a:noFill/>
          <a:ln w="9525">
            <a:noFill/>
            <a:miter lim="800000"/>
            <a:headEnd/>
            <a:tailEnd/>
          </a:ln>
          <a:effectLst/>
        </p:spPr>
        <p:txBody>
          <a:bodyPr wrap="square">
            <a:spAutoFit/>
          </a:bodyPr>
          <a:lstStyle/>
          <a:p>
            <a:pPr algn="ctr">
              <a:spcBef>
                <a:spcPct val="50000"/>
              </a:spcBef>
            </a:pPr>
            <a:r>
              <a:rPr lang="en-US" sz="2800" b="1" smtClean="0">
                <a:solidFill>
                  <a:srgbClr val="0000FF"/>
                </a:solidFill>
                <a:latin typeface="Times New Roman" pitchFamily="18" charset="0"/>
              </a:rPr>
              <a:t>Tự nhiên và xã hội</a:t>
            </a:r>
            <a:endParaRPr lang="en-US" sz="2800" b="1" dirty="0">
              <a:solidFill>
                <a:srgbClr val="0000FF"/>
              </a:solidFill>
              <a:latin typeface="Times New Roman" pitchFamily="18" charset="0"/>
            </a:endParaRPr>
          </a:p>
        </p:txBody>
      </p:sp>
      <p:sp>
        <p:nvSpPr>
          <p:cNvPr id="7" name="Text Box 3"/>
          <p:cNvSpPr txBox="1">
            <a:spLocks noChangeArrowheads="1"/>
          </p:cNvSpPr>
          <p:nvPr/>
        </p:nvSpPr>
        <p:spPr bwMode="auto">
          <a:xfrm>
            <a:off x="1828800" y="1143001"/>
            <a:ext cx="5562600" cy="646331"/>
          </a:xfrm>
          <a:prstGeom prst="rect">
            <a:avLst/>
          </a:prstGeom>
          <a:noFill/>
          <a:ln w="9525">
            <a:noFill/>
            <a:miter lim="800000"/>
            <a:headEnd/>
            <a:tailEnd/>
          </a:ln>
          <a:effectLst/>
        </p:spPr>
        <p:txBody>
          <a:bodyPr wrap="square">
            <a:spAutoFit/>
          </a:bodyPr>
          <a:lstStyle/>
          <a:p>
            <a:pPr algn="ctr">
              <a:spcBef>
                <a:spcPct val="50000"/>
              </a:spcBef>
            </a:pPr>
            <a:r>
              <a:rPr lang="en-US" sz="3600" b="1" smtClean="0">
                <a:solidFill>
                  <a:srgbClr val="7030A0"/>
                </a:solidFill>
                <a:latin typeface="Times New Roman" pitchFamily="18" charset="0"/>
              </a:rPr>
              <a:t>Bài 12: Cơ quan thần kinh</a:t>
            </a:r>
            <a:endParaRPr lang="en-US" sz="3600" b="1" dirty="0">
              <a:solidFill>
                <a:srgbClr val="7030A0"/>
              </a:solidFill>
              <a:latin typeface="Times New Roman" pitchFamily="18" charset="0"/>
            </a:endParaRPr>
          </a:p>
        </p:txBody>
      </p:sp>
      <p:sp>
        <p:nvSpPr>
          <p:cNvPr id="5" name="Text Box 3"/>
          <p:cNvSpPr txBox="1">
            <a:spLocks noChangeArrowheads="1"/>
          </p:cNvSpPr>
          <p:nvPr/>
        </p:nvSpPr>
        <p:spPr bwMode="auto">
          <a:xfrm>
            <a:off x="381000" y="1600201"/>
            <a:ext cx="8229600" cy="523220"/>
          </a:xfrm>
          <a:prstGeom prst="rect">
            <a:avLst/>
          </a:prstGeom>
          <a:noFill/>
          <a:ln w="9525">
            <a:noFill/>
            <a:miter lim="800000"/>
            <a:headEnd/>
            <a:tailEnd/>
          </a:ln>
          <a:effectLst/>
        </p:spPr>
        <p:txBody>
          <a:bodyPr wrap="square">
            <a:spAutoFit/>
          </a:bodyPr>
          <a:lstStyle/>
          <a:p>
            <a:pPr algn="ctr">
              <a:spcBef>
                <a:spcPct val="50000"/>
              </a:spcBef>
            </a:pPr>
            <a:r>
              <a:rPr lang="en-US" sz="2800" b="1" smtClean="0">
                <a:solidFill>
                  <a:schemeClr val="accent2">
                    <a:lumMod val="75000"/>
                  </a:schemeClr>
                </a:solidFill>
                <a:latin typeface="Times New Roman" pitchFamily="18" charset="0"/>
              </a:rPr>
              <a:t>Hoạt động 1: Các bộ phận của quan thần kinh</a:t>
            </a:r>
            <a:endParaRPr lang="en-US" sz="2800" b="1" dirty="0">
              <a:solidFill>
                <a:schemeClr val="accent2">
                  <a:lumMod val="75000"/>
                </a:schemeClr>
              </a:solidFill>
              <a:latin typeface="Times New Roman" pitchFamily="18" charset="0"/>
            </a:endParaRPr>
          </a:p>
        </p:txBody>
      </p:sp>
      <p:sp>
        <p:nvSpPr>
          <p:cNvPr id="10" name="Text Box 3"/>
          <p:cNvSpPr txBox="1">
            <a:spLocks noChangeArrowheads="1"/>
          </p:cNvSpPr>
          <p:nvPr/>
        </p:nvSpPr>
        <p:spPr bwMode="auto">
          <a:xfrm>
            <a:off x="304800" y="2057401"/>
            <a:ext cx="7467600" cy="523220"/>
          </a:xfrm>
          <a:prstGeom prst="rect">
            <a:avLst/>
          </a:prstGeom>
          <a:noFill/>
          <a:ln w="9525">
            <a:noFill/>
            <a:miter lim="800000"/>
            <a:headEnd/>
            <a:tailEnd/>
          </a:ln>
          <a:effectLst/>
        </p:spPr>
        <p:txBody>
          <a:bodyPr wrap="square">
            <a:spAutoFit/>
          </a:bodyPr>
          <a:lstStyle/>
          <a:p>
            <a:pPr algn="ctr">
              <a:spcBef>
                <a:spcPct val="50000"/>
              </a:spcBef>
            </a:pPr>
            <a:r>
              <a:rPr lang="en-US" sz="2800" b="1" smtClean="0">
                <a:solidFill>
                  <a:schemeClr val="accent2">
                    <a:lumMod val="75000"/>
                  </a:schemeClr>
                </a:solidFill>
                <a:latin typeface="Times New Roman" pitchFamily="18" charset="0"/>
              </a:rPr>
              <a:t>Hoạt động 2: Vai trò của quan thần kinh</a:t>
            </a:r>
            <a:endParaRPr lang="en-US" sz="2800" b="1" dirty="0">
              <a:solidFill>
                <a:schemeClr val="accent2">
                  <a:lumMod val="75000"/>
                </a:schemeClr>
              </a:solidFill>
              <a:latin typeface="Times New Roman" pitchFamily="18" charset="0"/>
            </a:endParaRPr>
          </a:p>
        </p:txBody>
      </p:sp>
      <p:sp>
        <p:nvSpPr>
          <p:cNvPr id="9" name="Text Box 17"/>
          <p:cNvSpPr txBox="1">
            <a:spLocks noChangeArrowheads="1"/>
          </p:cNvSpPr>
          <p:nvPr/>
        </p:nvSpPr>
        <p:spPr bwMode="auto">
          <a:xfrm>
            <a:off x="1066800" y="2438401"/>
            <a:ext cx="2057400" cy="523220"/>
          </a:xfrm>
          <a:prstGeom prst="rect">
            <a:avLst/>
          </a:prstGeom>
          <a:noFill/>
          <a:ln w="9525">
            <a:noFill/>
            <a:miter lim="800000"/>
            <a:headEnd/>
            <a:tailEnd/>
          </a:ln>
        </p:spPr>
        <p:txBody>
          <a:bodyPr wrap="square">
            <a:spAutoFit/>
          </a:bodyPr>
          <a:lstStyle/>
          <a:p>
            <a:pPr>
              <a:spcBef>
                <a:spcPct val="50000"/>
              </a:spcBef>
            </a:pPr>
            <a:r>
              <a:rPr lang="en-US" sz="2800" b="1" u="sng" smtClean="0">
                <a:solidFill>
                  <a:srgbClr val="002060"/>
                </a:solidFill>
                <a:latin typeface="Times New Roman" pitchFamily="18" charset="0"/>
                <a:cs typeface="Times New Roman" pitchFamily="18" charset="0"/>
              </a:rPr>
              <a:t>Kết luận</a:t>
            </a:r>
            <a:r>
              <a:rPr lang="en-US" sz="2800" b="1" smtClean="0">
                <a:solidFill>
                  <a:srgbClr val="002060"/>
                </a:solidFill>
                <a:latin typeface="Times New Roman" pitchFamily="18" charset="0"/>
                <a:cs typeface="Times New Roman" pitchFamily="18" charset="0"/>
              </a:rPr>
              <a:t>: </a:t>
            </a:r>
            <a:endParaRPr lang="en-US" sz="2800" b="1">
              <a:solidFill>
                <a:srgbClr val="002060"/>
              </a:solidFill>
              <a:latin typeface="Times New Roman" pitchFamily="18" charset="0"/>
              <a:cs typeface="Times New Roman" pitchFamily="18" charset="0"/>
            </a:endParaRPr>
          </a:p>
        </p:txBody>
      </p:sp>
      <p:sp>
        <p:nvSpPr>
          <p:cNvPr id="12" name="Rectangle 11"/>
          <p:cNvSpPr/>
          <p:nvPr/>
        </p:nvSpPr>
        <p:spPr>
          <a:xfrm>
            <a:off x="914400" y="2895600"/>
            <a:ext cx="7467600" cy="2431435"/>
          </a:xfrm>
          <a:prstGeom prst="rect">
            <a:avLst/>
          </a:prstGeom>
        </p:spPr>
        <p:txBody>
          <a:bodyPr wrap="square">
            <a:spAutoFit/>
          </a:bodyPr>
          <a:lstStyle/>
          <a:p>
            <a:pPr>
              <a:spcBef>
                <a:spcPct val="50000"/>
              </a:spcBef>
            </a:pPr>
            <a:r>
              <a:rPr lang="nl-NL" sz="2800" smtClean="0">
                <a:latin typeface="Times New Roman" pitchFamily="18" charset="0"/>
                <a:cs typeface="Times New Roman" pitchFamily="18" charset="0"/>
              </a:rPr>
              <a:t>- Não và tủy sống là trung ương thần kinh điều khiển mọi hoạt động của cơ thể.</a:t>
            </a:r>
          </a:p>
          <a:p>
            <a:pPr>
              <a:spcBef>
                <a:spcPct val="50000"/>
              </a:spcBef>
            </a:pPr>
            <a:endParaRPr lang="nl-NL" sz="2800" smtClean="0">
              <a:latin typeface="Times New Roman" pitchFamily="18" charset="0"/>
              <a:cs typeface="Times New Roman" pitchFamily="18" charset="0"/>
            </a:endParaRPr>
          </a:p>
          <a:p>
            <a:pPr>
              <a:spcBef>
                <a:spcPct val="50000"/>
              </a:spcBef>
            </a:pPr>
            <a:endParaRPr lang="nl-NL" b="1" smtClean="0">
              <a:latin typeface="Times New Roman" pitchFamily="18" charset="0"/>
              <a:cs typeface="Times New Roman" pitchFamily="18" charset="0"/>
            </a:endParaRPr>
          </a:p>
          <a:p>
            <a:pPr>
              <a:spcBef>
                <a:spcPct val="50000"/>
              </a:spcBef>
            </a:pPr>
            <a:endParaRPr lang="vi-VN" b="1">
              <a:latin typeface="Times New Roman" pitchFamily="18" charset="0"/>
              <a:cs typeface="Times New Roman" pitchFamily="18" charset="0"/>
            </a:endParaRPr>
          </a:p>
        </p:txBody>
      </p:sp>
      <p:sp>
        <p:nvSpPr>
          <p:cNvPr id="17" name="Rectangle 16"/>
          <p:cNvSpPr/>
          <p:nvPr/>
        </p:nvSpPr>
        <p:spPr>
          <a:xfrm>
            <a:off x="914400" y="3810001"/>
            <a:ext cx="7086600" cy="1384995"/>
          </a:xfrm>
          <a:prstGeom prst="rect">
            <a:avLst/>
          </a:prstGeom>
        </p:spPr>
        <p:txBody>
          <a:bodyPr wrap="square">
            <a:spAutoFit/>
          </a:bodyPr>
          <a:lstStyle/>
          <a:p>
            <a:r>
              <a:rPr lang="nl-NL" sz="2800" smtClean="0">
                <a:solidFill>
                  <a:srgbClr val="000000"/>
                </a:solidFill>
                <a:latin typeface="Times New Roman" pitchFamily="18" charset="0"/>
                <a:ea typeface="Times New Roman" pitchFamily="18" charset="0"/>
                <a:cs typeface="Times New Roman" pitchFamily="18" charset="0"/>
              </a:rPr>
              <a:t>- Một số dây thần kinh dẫn luồng thần kinh nhận được từ các cơ quan của cơ thể về não hoặc tủy sống. Một số dây thần kinh khác lại. </a:t>
            </a:r>
            <a:endParaRPr lang="en-US" sz="2800"/>
          </a:p>
        </p:txBody>
      </p:sp>
      <p:sp>
        <p:nvSpPr>
          <p:cNvPr id="18" name="Text Box 3"/>
          <p:cNvSpPr txBox="1">
            <a:spLocks noChangeArrowheads="1"/>
          </p:cNvSpPr>
          <p:nvPr/>
        </p:nvSpPr>
        <p:spPr bwMode="auto">
          <a:xfrm>
            <a:off x="609600" y="5334000"/>
            <a:ext cx="8001000" cy="954107"/>
          </a:xfrm>
          <a:prstGeom prst="rect">
            <a:avLst/>
          </a:prstGeom>
          <a:noFill/>
          <a:ln w="9525">
            <a:noFill/>
            <a:miter lim="800000"/>
            <a:headEnd/>
            <a:tailEnd/>
          </a:ln>
          <a:effectLst/>
        </p:spPr>
        <p:txBody>
          <a:bodyPr wrap="square">
            <a:spAutoFit/>
          </a:bodyPr>
          <a:lstStyle/>
          <a:p>
            <a:pPr algn="ctr">
              <a:spcBef>
                <a:spcPct val="50000"/>
              </a:spcBef>
            </a:pPr>
            <a:r>
              <a:rPr lang="en-US" sz="2800" b="1" smtClean="0">
                <a:solidFill>
                  <a:schemeClr val="accent2">
                    <a:lumMod val="75000"/>
                  </a:schemeClr>
                </a:solidFill>
                <a:latin typeface="Times New Roman" pitchFamily="18" charset="0"/>
              </a:rPr>
              <a:t>Điều gì sẽ xảy ra nếu não hoặc tủy sống, các dây thần kinh hay một trong các giác quan bị hỏng? </a:t>
            </a:r>
            <a:endParaRPr lang="en-US" sz="2800" b="1" dirty="0">
              <a:solidFill>
                <a:schemeClr val="accent2">
                  <a:lumMod val="75000"/>
                </a:schemeClr>
              </a:solidFill>
              <a:latin typeface="Times New Roman" pitchFamily="18" charset="0"/>
            </a:endParaRPr>
          </a:p>
        </p:txBody>
      </p:sp>
      <p:sp>
        <p:nvSpPr>
          <p:cNvPr id="19" name="Rectangle 18"/>
          <p:cNvSpPr/>
          <p:nvPr/>
        </p:nvSpPr>
        <p:spPr>
          <a:xfrm>
            <a:off x="838200" y="5105400"/>
            <a:ext cx="8305800" cy="1384995"/>
          </a:xfrm>
          <a:prstGeom prst="rect">
            <a:avLst/>
          </a:prstGeom>
        </p:spPr>
        <p:txBody>
          <a:bodyPr wrap="square">
            <a:spAutoFit/>
          </a:bodyPr>
          <a:lstStyle/>
          <a:p>
            <a:r>
              <a:rPr lang="vi-VN" sz="2800" smtClean="0">
                <a:latin typeface="+mj-lt"/>
              </a:rPr>
              <a:t>- Nếu một trong các bộ phận của cơ quan thần kinh bị tổn thương thì sẽ ảnh hưởng tới cơ thể khiến cơ thể hoạt động không bình thường, ảnh hưởng đến sức khỏe.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Effect transition="in" filter="randombar(horizontal)">
                                      <p:cBhvr>
                                        <p:cTn id="7" dur="500"/>
                                        <p:tgtEl>
                                          <p:spTgt spid="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12">
                                            <p:txEl>
                                              <p:pRg st="0" end="0"/>
                                            </p:txEl>
                                          </p:spTgt>
                                        </p:tgtEl>
                                        <p:attrNameLst>
                                          <p:attrName>style.visibility</p:attrName>
                                        </p:attrNameLst>
                                      </p:cBhvr>
                                      <p:to>
                                        <p:strVal val="visible"/>
                                      </p:to>
                                    </p:set>
                                    <p:animEffect transition="in" filter="box(in)">
                                      <p:cBhvr>
                                        <p:cTn id="12" dur="500"/>
                                        <p:tgtEl>
                                          <p:spTgt spid="12">
                                            <p:txEl>
                                              <p:pRg st="0" end="0"/>
                                            </p:txEl>
                                          </p:spTgt>
                                        </p:tgtEl>
                                      </p:cBhvr>
                                    </p:animEffect>
                                  </p:childTnLst>
                                </p:cTn>
                              </p:par>
                              <p:par>
                                <p:cTn id="13" presetID="4" presetClass="entr" presetSubtype="16" fill="hold" nodeType="withEffect">
                                  <p:stCondLst>
                                    <p:cond delay="0"/>
                                  </p:stCondLst>
                                  <p:childTnLst>
                                    <p:set>
                                      <p:cBhvr>
                                        <p:cTn id="14" dur="1" fill="hold">
                                          <p:stCondLst>
                                            <p:cond delay="0"/>
                                          </p:stCondLst>
                                        </p:cTn>
                                        <p:tgtEl>
                                          <p:spTgt spid="17">
                                            <p:txEl>
                                              <p:pRg st="0" end="0"/>
                                            </p:txEl>
                                          </p:spTgt>
                                        </p:tgtEl>
                                        <p:attrNameLst>
                                          <p:attrName>style.visibility</p:attrName>
                                        </p:attrNameLst>
                                      </p:cBhvr>
                                      <p:to>
                                        <p:strVal val="visible"/>
                                      </p:to>
                                    </p:set>
                                    <p:animEffect transition="in" filter="box(in)">
                                      <p:cBhvr>
                                        <p:cTn id="15" dur="500"/>
                                        <p:tgtEl>
                                          <p:spTgt spid="17">
                                            <p:txEl>
                                              <p:pRg st="0" end="0"/>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4" presetClass="entr" presetSubtype="16" fill="hold" grpId="0" nodeType="clickEffect">
                                  <p:stCondLst>
                                    <p:cond delay="0"/>
                                  </p:stCondLst>
                                  <p:childTnLst>
                                    <p:set>
                                      <p:cBhvr>
                                        <p:cTn id="19" dur="1" fill="hold">
                                          <p:stCondLst>
                                            <p:cond delay="0"/>
                                          </p:stCondLst>
                                        </p:cTn>
                                        <p:tgtEl>
                                          <p:spTgt spid="18">
                                            <p:txEl>
                                              <p:pRg st="0" end="0"/>
                                            </p:txEl>
                                          </p:spTgt>
                                        </p:tgtEl>
                                        <p:attrNameLst>
                                          <p:attrName>style.visibility</p:attrName>
                                        </p:attrNameLst>
                                      </p:cBhvr>
                                      <p:to>
                                        <p:strVal val="visible"/>
                                      </p:to>
                                    </p:set>
                                    <p:animEffect transition="in" filter="box(in)">
                                      <p:cBhvr>
                                        <p:cTn id="20" dur="500"/>
                                        <p:tgtEl>
                                          <p:spTgt spid="18">
                                            <p:txEl>
                                              <p:pRg st="0" end="0"/>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 presetClass="exit" presetSubtype="0" fill="hold" nodeType="clickEffect">
                                  <p:stCondLst>
                                    <p:cond delay="0"/>
                                  </p:stCondLst>
                                  <p:childTnLst>
                                    <p:set>
                                      <p:cBhvr>
                                        <p:cTn id="24" dur="1" fill="hold">
                                          <p:stCondLst>
                                            <p:cond delay="0"/>
                                          </p:stCondLst>
                                        </p:cTn>
                                        <p:tgtEl>
                                          <p:spTgt spid="18">
                                            <p:txEl>
                                              <p:pRg st="0" end="0"/>
                                            </p:txEl>
                                          </p:spTgt>
                                        </p:tgtEl>
                                        <p:attrNameLst>
                                          <p:attrName>style.visibility</p:attrName>
                                        </p:attrNameLst>
                                      </p:cBhvr>
                                      <p:to>
                                        <p:strVal val="hidden"/>
                                      </p:to>
                                    </p:set>
                                  </p:childTnLst>
                                </p:cTn>
                              </p:par>
                            </p:childTnLst>
                          </p:cTn>
                        </p:par>
                      </p:childTnLst>
                    </p:cTn>
                  </p:par>
                  <p:par>
                    <p:cTn id="25" fill="hold">
                      <p:stCondLst>
                        <p:cond delay="indefinite"/>
                      </p:stCondLst>
                      <p:childTnLst>
                        <p:par>
                          <p:cTn id="26" fill="hold">
                            <p:stCondLst>
                              <p:cond delay="0"/>
                            </p:stCondLst>
                            <p:childTnLst>
                              <p:par>
                                <p:cTn id="27" presetID="4" presetClass="entr" presetSubtype="16" fill="hold" nodeType="clickEffect">
                                  <p:stCondLst>
                                    <p:cond delay="0"/>
                                  </p:stCondLst>
                                  <p:childTnLst>
                                    <p:set>
                                      <p:cBhvr>
                                        <p:cTn id="28" dur="1" fill="hold">
                                          <p:stCondLst>
                                            <p:cond delay="0"/>
                                          </p:stCondLst>
                                        </p:cTn>
                                        <p:tgtEl>
                                          <p:spTgt spid="19">
                                            <p:txEl>
                                              <p:pRg st="0" end="0"/>
                                            </p:txEl>
                                          </p:spTgt>
                                        </p:tgtEl>
                                        <p:attrNameLst>
                                          <p:attrName>style.visibility</p:attrName>
                                        </p:attrNameLst>
                                      </p:cBhvr>
                                      <p:to>
                                        <p:strVal val="visible"/>
                                      </p:to>
                                    </p:set>
                                    <p:animEffect transition="in" filter="box(in)">
                                      <p:cBhvr>
                                        <p:cTn id="29" dur="500"/>
                                        <p:tgtEl>
                                          <p:spTgt spid="19">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build="allAtOnce"/>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ChangeArrowheads="1"/>
          </p:cNvSpPr>
          <p:nvPr/>
        </p:nvSpPr>
        <p:spPr bwMode="auto">
          <a:xfrm>
            <a:off x="0" y="228601"/>
            <a:ext cx="9144000" cy="584775"/>
          </a:xfrm>
          <a:prstGeom prst="rect">
            <a:avLst/>
          </a:prstGeom>
          <a:noFill/>
          <a:ln w="9525">
            <a:noFill/>
            <a:miter lim="800000"/>
            <a:headEnd/>
            <a:tailEnd/>
          </a:ln>
          <a:effectLst/>
        </p:spPr>
        <p:txBody>
          <a:bodyPr>
            <a:spAutoFit/>
          </a:bodyPr>
          <a:lstStyle/>
          <a:p>
            <a:pPr algn="ctr">
              <a:spcBef>
                <a:spcPct val="50000"/>
              </a:spcBef>
            </a:pPr>
            <a:r>
              <a:rPr lang="en-US" sz="3200" b="1" dirty="0">
                <a:solidFill>
                  <a:srgbClr val="FF3300"/>
                </a:solidFill>
                <a:latin typeface="Times New Roman" pitchFamily="18" charset="0"/>
              </a:rPr>
              <a:t>Thứ </a:t>
            </a:r>
            <a:r>
              <a:rPr lang="en-US" sz="3200" b="1" dirty="0" smtClean="0">
                <a:solidFill>
                  <a:srgbClr val="FF3300"/>
                </a:solidFill>
                <a:latin typeface="Times New Roman" pitchFamily="18" charset="0"/>
              </a:rPr>
              <a:t>6 </a:t>
            </a:r>
            <a:r>
              <a:rPr lang="en-US" sz="3200" b="1">
                <a:solidFill>
                  <a:srgbClr val="FF3300"/>
                </a:solidFill>
                <a:latin typeface="Times New Roman" pitchFamily="18" charset="0"/>
              </a:rPr>
              <a:t>ngày </a:t>
            </a:r>
            <a:r>
              <a:rPr lang="en-US" sz="3200" b="1" smtClean="0">
                <a:solidFill>
                  <a:srgbClr val="FF3300"/>
                </a:solidFill>
                <a:latin typeface="Times New Roman" pitchFamily="18" charset="0"/>
              </a:rPr>
              <a:t>14 </a:t>
            </a:r>
            <a:r>
              <a:rPr lang="en-US" sz="3200" b="1">
                <a:solidFill>
                  <a:srgbClr val="FF3300"/>
                </a:solidFill>
                <a:latin typeface="Times New Roman" pitchFamily="18" charset="0"/>
              </a:rPr>
              <a:t>tháng </a:t>
            </a:r>
            <a:r>
              <a:rPr lang="en-US" sz="3200" b="1" smtClean="0">
                <a:solidFill>
                  <a:srgbClr val="FF3300"/>
                </a:solidFill>
                <a:latin typeface="Times New Roman" pitchFamily="18" charset="0"/>
              </a:rPr>
              <a:t>10 </a:t>
            </a:r>
            <a:r>
              <a:rPr lang="en-US" sz="3200" b="1">
                <a:solidFill>
                  <a:srgbClr val="FF3300"/>
                </a:solidFill>
                <a:latin typeface="Times New Roman" pitchFamily="18" charset="0"/>
              </a:rPr>
              <a:t>năm </a:t>
            </a:r>
            <a:r>
              <a:rPr lang="en-US" sz="3200" b="1" smtClean="0">
                <a:solidFill>
                  <a:srgbClr val="FF3300"/>
                </a:solidFill>
                <a:latin typeface="Times New Roman" pitchFamily="18" charset="0"/>
              </a:rPr>
              <a:t>2016</a:t>
            </a:r>
            <a:endParaRPr lang="en-US" sz="3200" b="1" dirty="0">
              <a:solidFill>
                <a:srgbClr val="FF3300"/>
              </a:solidFill>
              <a:latin typeface="Times New Roman" pitchFamily="18" charset="0"/>
            </a:endParaRPr>
          </a:p>
        </p:txBody>
      </p:sp>
      <p:sp>
        <p:nvSpPr>
          <p:cNvPr id="5" name="Text Box 3"/>
          <p:cNvSpPr txBox="1">
            <a:spLocks noChangeArrowheads="1"/>
          </p:cNvSpPr>
          <p:nvPr/>
        </p:nvSpPr>
        <p:spPr bwMode="auto">
          <a:xfrm>
            <a:off x="2895600" y="762001"/>
            <a:ext cx="3276600" cy="523220"/>
          </a:xfrm>
          <a:prstGeom prst="rect">
            <a:avLst/>
          </a:prstGeom>
          <a:noFill/>
          <a:ln w="9525">
            <a:noFill/>
            <a:miter lim="800000"/>
            <a:headEnd/>
            <a:tailEnd/>
          </a:ln>
          <a:effectLst/>
        </p:spPr>
        <p:txBody>
          <a:bodyPr wrap="square">
            <a:spAutoFit/>
          </a:bodyPr>
          <a:lstStyle/>
          <a:p>
            <a:pPr algn="ctr">
              <a:spcBef>
                <a:spcPct val="50000"/>
              </a:spcBef>
            </a:pPr>
            <a:r>
              <a:rPr lang="en-US" sz="2800" b="1" smtClean="0">
                <a:solidFill>
                  <a:srgbClr val="0000FF"/>
                </a:solidFill>
                <a:latin typeface="Times New Roman" pitchFamily="18" charset="0"/>
              </a:rPr>
              <a:t>Tự nhiên và xã hội</a:t>
            </a:r>
            <a:endParaRPr lang="en-US" sz="2800" b="1" dirty="0">
              <a:solidFill>
                <a:srgbClr val="0000FF"/>
              </a:solidFill>
              <a:latin typeface="Times New Roman" pitchFamily="18" charset="0"/>
            </a:endParaRPr>
          </a:p>
        </p:txBody>
      </p:sp>
      <p:sp>
        <p:nvSpPr>
          <p:cNvPr id="7" name="Text Box 6"/>
          <p:cNvSpPr txBox="1">
            <a:spLocks noChangeArrowheads="1"/>
          </p:cNvSpPr>
          <p:nvPr/>
        </p:nvSpPr>
        <p:spPr bwMode="auto">
          <a:xfrm>
            <a:off x="685800" y="2286000"/>
            <a:ext cx="7620000" cy="4616648"/>
          </a:xfrm>
          <a:prstGeom prst="rect">
            <a:avLst/>
          </a:prstGeom>
          <a:noFill/>
          <a:ln w="9525">
            <a:noFill/>
            <a:miter lim="800000"/>
            <a:headEnd/>
            <a:tailEnd/>
          </a:ln>
        </p:spPr>
        <p:txBody>
          <a:bodyPr wrap="square">
            <a:spAutoFit/>
          </a:bodyPr>
          <a:lstStyle/>
          <a:p>
            <a:pPr>
              <a:spcBef>
                <a:spcPct val="50000"/>
              </a:spcBef>
            </a:pPr>
            <a:r>
              <a:rPr lang="en-US" sz="2400" smtClean="0">
                <a:latin typeface="Times New Roman" pitchFamily="18" charset="0"/>
                <a:cs typeface="Times New Roman" pitchFamily="18" charset="0"/>
              </a:rPr>
              <a:t>-</a:t>
            </a:r>
            <a:r>
              <a:rPr lang="en-US" sz="2400" smtClean="0">
                <a:solidFill>
                  <a:srgbClr val="0000CC"/>
                </a:solidFill>
                <a:latin typeface="Times New Roman" pitchFamily="18" charset="0"/>
                <a:cs typeface="Times New Roman" pitchFamily="18" charset="0"/>
              </a:rPr>
              <a:t> </a:t>
            </a:r>
            <a:r>
              <a:rPr lang="en-US" sz="2400">
                <a:latin typeface="Times New Roman" pitchFamily="18" charset="0"/>
                <a:cs typeface="Times New Roman" pitchFamily="18" charset="0"/>
              </a:rPr>
              <a:t>Cơ quan thần kinh gồm: não, tuỷ sống, các dây thần kinh.</a:t>
            </a:r>
          </a:p>
          <a:p>
            <a:pPr>
              <a:spcBef>
                <a:spcPct val="50000"/>
              </a:spcBef>
              <a:buFontTx/>
              <a:buChar char="-"/>
            </a:pPr>
            <a:r>
              <a:rPr lang="en-US" sz="2400">
                <a:latin typeface="Times New Roman" pitchFamily="18" charset="0"/>
                <a:cs typeface="Times New Roman" pitchFamily="18" charset="0"/>
              </a:rPr>
              <a:t> Não được bảo vệ trong hộp sọ, tuỷ sống được bảo vệ trong cột sống.</a:t>
            </a:r>
          </a:p>
          <a:p>
            <a:pPr>
              <a:spcBef>
                <a:spcPct val="50000"/>
              </a:spcBef>
              <a:buFontTx/>
              <a:buChar char="-"/>
            </a:pPr>
            <a:r>
              <a:rPr lang="en-US" sz="2400">
                <a:latin typeface="Times New Roman" pitchFamily="18" charset="0"/>
                <a:cs typeface="Times New Roman" pitchFamily="18" charset="0"/>
              </a:rPr>
              <a:t> N</a:t>
            </a:r>
            <a:r>
              <a:rPr lang="vi-VN" sz="2400">
                <a:latin typeface="Times New Roman" pitchFamily="18" charset="0"/>
                <a:cs typeface="Times New Roman" pitchFamily="18" charset="0"/>
              </a:rPr>
              <a:t>ão</a:t>
            </a:r>
            <a:r>
              <a:rPr lang="en-US" sz="2400">
                <a:latin typeface="Times New Roman" pitchFamily="18" charset="0"/>
                <a:cs typeface="Times New Roman" pitchFamily="18" charset="0"/>
              </a:rPr>
              <a:t> v</a:t>
            </a:r>
            <a:r>
              <a:rPr lang="vi-VN" sz="2400">
                <a:latin typeface="Times New Roman" pitchFamily="18" charset="0"/>
                <a:cs typeface="Times New Roman" pitchFamily="18" charset="0"/>
              </a:rPr>
              <a:t>à</a:t>
            </a:r>
            <a:r>
              <a:rPr lang="en-US" sz="2400">
                <a:latin typeface="Times New Roman" pitchFamily="18" charset="0"/>
                <a:cs typeface="Times New Roman" pitchFamily="18" charset="0"/>
              </a:rPr>
              <a:t> tu</a:t>
            </a:r>
            <a:r>
              <a:rPr lang="vi-VN" sz="2400">
                <a:latin typeface="Times New Roman" pitchFamily="18" charset="0"/>
                <a:cs typeface="Times New Roman" pitchFamily="18" charset="0"/>
              </a:rPr>
              <a:t>ỷ</a:t>
            </a:r>
            <a:r>
              <a:rPr lang="en-US" sz="2400">
                <a:latin typeface="Times New Roman" pitchFamily="18" charset="0"/>
                <a:cs typeface="Times New Roman" pitchFamily="18" charset="0"/>
              </a:rPr>
              <a:t> s</a:t>
            </a:r>
            <a:r>
              <a:rPr lang="vi-VN" sz="2400">
                <a:latin typeface="Times New Roman" pitchFamily="18" charset="0"/>
                <a:cs typeface="Times New Roman" pitchFamily="18" charset="0"/>
              </a:rPr>
              <a:t>ống</a:t>
            </a:r>
            <a:r>
              <a:rPr lang="en-US" sz="2400">
                <a:latin typeface="Times New Roman" pitchFamily="18" charset="0"/>
                <a:cs typeface="Times New Roman" pitchFamily="18" charset="0"/>
              </a:rPr>
              <a:t> l</a:t>
            </a:r>
            <a:r>
              <a:rPr lang="vi-VN" sz="2400">
                <a:latin typeface="Times New Roman" pitchFamily="18" charset="0"/>
                <a:cs typeface="Times New Roman" pitchFamily="18" charset="0"/>
              </a:rPr>
              <a:t>à</a:t>
            </a:r>
            <a:r>
              <a:rPr lang="en-US" sz="2400">
                <a:latin typeface="Times New Roman" pitchFamily="18" charset="0"/>
                <a:cs typeface="Times New Roman" pitchFamily="18" charset="0"/>
              </a:rPr>
              <a:t> trung </a:t>
            </a:r>
            <a:r>
              <a:rPr lang="vi-VN" sz="2400">
                <a:latin typeface="Times New Roman" pitchFamily="18" charset="0"/>
                <a:cs typeface="Times New Roman" pitchFamily="18" charset="0"/>
              </a:rPr>
              <a:t>ươ</a:t>
            </a:r>
            <a:r>
              <a:rPr lang="en-US" sz="2400">
                <a:latin typeface="Times New Roman" pitchFamily="18" charset="0"/>
                <a:cs typeface="Times New Roman" pitchFamily="18" charset="0"/>
              </a:rPr>
              <a:t>ng th</a:t>
            </a:r>
            <a:r>
              <a:rPr lang="vi-VN" sz="2400">
                <a:latin typeface="Times New Roman" pitchFamily="18" charset="0"/>
                <a:cs typeface="Times New Roman" pitchFamily="18" charset="0"/>
              </a:rPr>
              <a:t>ần</a:t>
            </a:r>
            <a:r>
              <a:rPr lang="en-US" sz="2400">
                <a:latin typeface="Times New Roman" pitchFamily="18" charset="0"/>
                <a:cs typeface="Times New Roman" pitchFamily="18" charset="0"/>
              </a:rPr>
              <a:t> kinh </a:t>
            </a:r>
            <a:r>
              <a:rPr lang="vi-VN" sz="2400">
                <a:latin typeface="Times New Roman" pitchFamily="18" charset="0"/>
                <a:cs typeface="Times New Roman" pitchFamily="18" charset="0"/>
              </a:rPr>
              <a:t>đ</a:t>
            </a:r>
            <a:r>
              <a:rPr lang="en-US" sz="2400">
                <a:latin typeface="Times New Roman" pitchFamily="18" charset="0"/>
                <a:cs typeface="Times New Roman" pitchFamily="18" charset="0"/>
              </a:rPr>
              <a:t>i</a:t>
            </a:r>
            <a:r>
              <a:rPr lang="vi-VN" sz="2400">
                <a:latin typeface="Times New Roman" pitchFamily="18" charset="0"/>
                <a:cs typeface="Times New Roman" pitchFamily="18" charset="0"/>
              </a:rPr>
              <a:t>ều</a:t>
            </a:r>
            <a:r>
              <a:rPr lang="en-US" sz="2400">
                <a:latin typeface="Times New Roman" pitchFamily="18" charset="0"/>
                <a:cs typeface="Times New Roman" pitchFamily="18" charset="0"/>
              </a:rPr>
              <a:t> khi</a:t>
            </a:r>
            <a:r>
              <a:rPr lang="vi-VN" sz="2400">
                <a:latin typeface="Times New Roman" pitchFamily="18" charset="0"/>
                <a:cs typeface="Times New Roman" pitchFamily="18" charset="0"/>
              </a:rPr>
              <a:t>ển</a:t>
            </a:r>
            <a:r>
              <a:rPr lang="en-US" sz="2400">
                <a:latin typeface="Times New Roman" pitchFamily="18" charset="0"/>
                <a:cs typeface="Times New Roman" pitchFamily="18" charset="0"/>
              </a:rPr>
              <a:t> m</a:t>
            </a:r>
            <a:r>
              <a:rPr lang="vi-VN" sz="2400">
                <a:latin typeface="Times New Roman" pitchFamily="18" charset="0"/>
                <a:cs typeface="Times New Roman" pitchFamily="18" charset="0"/>
              </a:rPr>
              <a:t>ọi</a:t>
            </a:r>
            <a:r>
              <a:rPr lang="en-US" sz="2400">
                <a:latin typeface="Times New Roman" pitchFamily="18" charset="0"/>
                <a:cs typeface="Times New Roman" pitchFamily="18" charset="0"/>
              </a:rPr>
              <a:t> ho</a:t>
            </a:r>
            <a:r>
              <a:rPr lang="vi-VN" sz="2400">
                <a:latin typeface="Times New Roman" pitchFamily="18" charset="0"/>
                <a:cs typeface="Times New Roman" pitchFamily="18" charset="0"/>
              </a:rPr>
              <a:t>ạt</a:t>
            </a:r>
            <a:r>
              <a:rPr lang="en-US" sz="2400">
                <a:latin typeface="Times New Roman" pitchFamily="18" charset="0"/>
                <a:cs typeface="Times New Roman" pitchFamily="18" charset="0"/>
              </a:rPr>
              <a:t> </a:t>
            </a:r>
            <a:r>
              <a:rPr lang="vi-VN" sz="2400">
                <a:latin typeface="Times New Roman" pitchFamily="18" charset="0"/>
                <a:cs typeface="Times New Roman" pitchFamily="18" charset="0"/>
              </a:rPr>
              <a:t>động</a:t>
            </a:r>
            <a:r>
              <a:rPr lang="en-US" sz="2400">
                <a:latin typeface="Times New Roman" pitchFamily="18" charset="0"/>
                <a:cs typeface="Times New Roman" pitchFamily="18" charset="0"/>
              </a:rPr>
              <a:t> c</a:t>
            </a:r>
            <a:r>
              <a:rPr lang="vi-VN" sz="2400">
                <a:latin typeface="Times New Roman" pitchFamily="18" charset="0"/>
                <a:cs typeface="Times New Roman" pitchFamily="18" charset="0"/>
              </a:rPr>
              <a:t>ủa</a:t>
            </a:r>
            <a:r>
              <a:rPr lang="en-US" sz="2400">
                <a:latin typeface="Times New Roman" pitchFamily="18" charset="0"/>
                <a:cs typeface="Times New Roman" pitchFamily="18" charset="0"/>
              </a:rPr>
              <a:t> c</a:t>
            </a:r>
            <a:r>
              <a:rPr lang="vi-VN" sz="2400">
                <a:latin typeface="Times New Roman" pitchFamily="18" charset="0"/>
                <a:cs typeface="Times New Roman" pitchFamily="18" charset="0"/>
              </a:rPr>
              <a:t>ơ</a:t>
            </a:r>
            <a:r>
              <a:rPr lang="en-US" sz="2400">
                <a:latin typeface="Times New Roman" pitchFamily="18" charset="0"/>
                <a:cs typeface="Times New Roman" pitchFamily="18" charset="0"/>
              </a:rPr>
              <a:t> th</a:t>
            </a:r>
            <a:r>
              <a:rPr lang="vi-VN" sz="2400">
                <a:latin typeface="Times New Roman" pitchFamily="18" charset="0"/>
                <a:cs typeface="Times New Roman" pitchFamily="18" charset="0"/>
              </a:rPr>
              <a:t>ể</a:t>
            </a:r>
            <a:r>
              <a:rPr lang="en-US" sz="2400">
                <a:latin typeface="Times New Roman" pitchFamily="18" charset="0"/>
                <a:cs typeface="Times New Roman" pitchFamily="18" charset="0"/>
              </a:rPr>
              <a:t>.</a:t>
            </a:r>
          </a:p>
          <a:p>
            <a:pPr>
              <a:spcBef>
                <a:spcPct val="50000"/>
              </a:spcBef>
            </a:pPr>
            <a:r>
              <a:rPr lang="en-US" sz="2400">
                <a:latin typeface="Times New Roman" pitchFamily="18" charset="0"/>
                <a:cs typeface="Times New Roman" pitchFamily="18" charset="0"/>
              </a:rPr>
              <a:t>- M</a:t>
            </a:r>
            <a:r>
              <a:rPr lang="vi-VN" sz="2400">
                <a:latin typeface="Times New Roman" pitchFamily="18" charset="0"/>
                <a:cs typeface="Times New Roman" pitchFamily="18" charset="0"/>
              </a:rPr>
              <a:t>ột</a:t>
            </a:r>
            <a:r>
              <a:rPr lang="en-US" sz="2400">
                <a:latin typeface="Times New Roman" pitchFamily="18" charset="0"/>
                <a:cs typeface="Times New Roman" pitchFamily="18" charset="0"/>
              </a:rPr>
              <a:t> s</a:t>
            </a:r>
            <a:r>
              <a:rPr lang="vi-VN" sz="2400">
                <a:latin typeface="Times New Roman" pitchFamily="18" charset="0"/>
                <a:cs typeface="Times New Roman" pitchFamily="18" charset="0"/>
              </a:rPr>
              <a:t>ố</a:t>
            </a:r>
            <a:r>
              <a:rPr lang="en-US" sz="2400">
                <a:latin typeface="Times New Roman" pitchFamily="18" charset="0"/>
                <a:cs typeface="Times New Roman" pitchFamily="18" charset="0"/>
              </a:rPr>
              <a:t> d</a:t>
            </a:r>
            <a:r>
              <a:rPr lang="vi-VN" sz="2400">
                <a:latin typeface="Times New Roman" pitchFamily="18" charset="0"/>
                <a:cs typeface="Times New Roman" pitchFamily="18" charset="0"/>
              </a:rPr>
              <a:t>â</a:t>
            </a:r>
            <a:r>
              <a:rPr lang="en-US" sz="2400">
                <a:latin typeface="Times New Roman" pitchFamily="18" charset="0"/>
                <a:cs typeface="Times New Roman" pitchFamily="18" charset="0"/>
              </a:rPr>
              <a:t>y th</a:t>
            </a:r>
            <a:r>
              <a:rPr lang="vi-VN" sz="2400">
                <a:latin typeface="Times New Roman" pitchFamily="18" charset="0"/>
                <a:cs typeface="Times New Roman" pitchFamily="18" charset="0"/>
              </a:rPr>
              <a:t>ần</a:t>
            </a:r>
            <a:r>
              <a:rPr lang="en-US" sz="2400">
                <a:latin typeface="Times New Roman" pitchFamily="18" charset="0"/>
                <a:cs typeface="Times New Roman" pitchFamily="18" charset="0"/>
              </a:rPr>
              <a:t> kinh d</a:t>
            </a:r>
            <a:r>
              <a:rPr lang="vi-VN" sz="2400">
                <a:latin typeface="Times New Roman" pitchFamily="18" charset="0"/>
                <a:cs typeface="Times New Roman" pitchFamily="18" charset="0"/>
              </a:rPr>
              <a:t>ẫn</a:t>
            </a:r>
            <a:r>
              <a:rPr lang="en-US" sz="2400">
                <a:latin typeface="Times New Roman" pitchFamily="18" charset="0"/>
                <a:cs typeface="Times New Roman" pitchFamily="18" charset="0"/>
              </a:rPr>
              <a:t> lu</a:t>
            </a:r>
            <a:r>
              <a:rPr lang="vi-VN" sz="2400">
                <a:latin typeface="Times New Roman" pitchFamily="18" charset="0"/>
                <a:cs typeface="Times New Roman" pitchFamily="18" charset="0"/>
              </a:rPr>
              <a:t>ồng</a:t>
            </a:r>
            <a:r>
              <a:rPr lang="en-US" sz="2400">
                <a:latin typeface="Times New Roman" pitchFamily="18" charset="0"/>
                <a:cs typeface="Times New Roman" pitchFamily="18" charset="0"/>
              </a:rPr>
              <a:t> th</a:t>
            </a:r>
            <a:r>
              <a:rPr lang="vi-VN" sz="2400">
                <a:latin typeface="Times New Roman" pitchFamily="18" charset="0"/>
                <a:cs typeface="Times New Roman" pitchFamily="18" charset="0"/>
              </a:rPr>
              <a:t>ần</a:t>
            </a:r>
            <a:r>
              <a:rPr lang="en-US" sz="2400">
                <a:latin typeface="Times New Roman" pitchFamily="18" charset="0"/>
                <a:cs typeface="Times New Roman" pitchFamily="18" charset="0"/>
              </a:rPr>
              <a:t> kinh nh</a:t>
            </a:r>
            <a:r>
              <a:rPr lang="vi-VN" sz="2400">
                <a:latin typeface="Times New Roman" pitchFamily="18" charset="0"/>
                <a:cs typeface="Times New Roman" pitchFamily="18" charset="0"/>
              </a:rPr>
              <a:t>ận</a:t>
            </a:r>
            <a:r>
              <a:rPr lang="en-US" sz="2400">
                <a:latin typeface="Times New Roman" pitchFamily="18" charset="0"/>
                <a:cs typeface="Times New Roman" pitchFamily="18" charset="0"/>
              </a:rPr>
              <a:t> </a:t>
            </a:r>
            <a:r>
              <a:rPr lang="vi-VN" sz="2400">
                <a:latin typeface="Times New Roman" pitchFamily="18" charset="0"/>
                <a:cs typeface="Times New Roman" pitchFamily="18" charset="0"/>
              </a:rPr>
              <a:t>được</a:t>
            </a:r>
            <a:r>
              <a:rPr lang="en-US" sz="2400">
                <a:latin typeface="Times New Roman" pitchFamily="18" charset="0"/>
                <a:cs typeface="Times New Roman" pitchFamily="18" charset="0"/>
              </a:rPr>
              <a:t> t</a:t>
            </a:r>
            <a:r>
              <a:rPr lang="vi-VN" sz="2400">
                <a:latin typeface="Times New Roman" pitchFamily="18" charset="0"/>
                <a:cs typeface="Times New Roman" pitchFamily="18" charset="0"/>
              </a:rPr>
              <a:t>ừ</a:t>
            </a:r>
            <a:r>
              <a:rPr lang="en-US" sz="2400">
                <a:latin typeface="Times New Roman" pitchFamily="18" charset="0"/>
                <a:cs typeface="Times New Roman" pitchFamily="18" charset="0"/>
              </a:rPr>
              <a:t> c</a:t>
            </a:r>
            <a:r>
              <a:rPr lang="vi-VN" sz="2400">
                <a:latin typeface="Times New Roman" pitchFamily="18" charset="0"/>
                <a:cs typeface="Times New Roman" pitchFamily="18" charset="0"/>
              </a:rPr>
              <a:t>ác</a:t>
            </a:r>
            <a:r>
              <a:rPr lang="en-US" sz="2400">
                <a:latin typeface="Times New Roman" pitchFamily="18" charset="0"/>
                <a:cs typeface="Times New Roman" pitchFamily="18" charset="0"/>
              </a:rPr>
              <a:t> c</a:t>
            </a:r>
            <a:r>
              <a:rPr lang="vi-VN" sz="2400">
                <a:latin typeface="Times New Roman" pitchFamily="18" charset="0"/>
                <a:cs typeface="Times New Roman" pitchFamily="18" charset="0"/>
              </a:rPr>
              <a:t>ơ</a:t>
            </a:r>
            <a:r>
              <a:rPr lang="en-US" sz="2400">
                <a:latin typeface="Times New Roman" pitchFamily="18" charset="0"/>
                <a:cs typeface="Times New Roman" pitchFamily="18" charset="0"/>
              </a:rPr>
              <a:t> quan c</a:t>
            </a:r>
            <a:r>
              <a:rPr lang="vi-VN" sz="2400">
                <a:latin typeface="Times New Roman" pitchFamily="18" charset="0"/>
                <a:cs typeface="Times New Roman" pitchFamily="18" charset="0"/>
              </a:rPr>
              <a:t>ủa</a:t>
            </a:r>
            <a:r>
              <a:rPr lang="en-US" sz="2400">
                <a:latin typeface="Times New Roman" pitchFamily="18" charset="0"/>
                <a:cs typeface="Times New Roman" pitchFamily="18" charset="0"/>
              </a:rPr>
              <a:t> c</a:t>
            </a:r>
            <a:r>
              <a:rPr lang="vi-VN" sz="2400">
                <a:latin typeface="Times New Roman" pitchFamily="18" charset="0"/>
                <a:cs typeface="Times New Roman" pitchFamily="18" charset="0"/>
              </a:rPr>
              <a:t>ơ</a:t>
            </a:r>
            <a:r>
              <a:rPr lang="en-US" sz="2400">
                <a:latin typeface="Times New Roman" pitchFamily="18" charset="0"/>
                <a:cs typeface="Times New Roman" pitchFamily="18" charset="0"/>
              </a:rPr>
              <a:t> th</a:t>
            </a:r>
            <a:r>
              <a:rPr lang="vi-VN" sz="2400">
                <a:latin typeface="Times New Roman" pitchFamily="18" charset="0"/>
                <a:cs typeface="Times New Roman" pitchFamily="18" charset="0"/>
              </a:rPr>
              <a:t>ể</a:t>
            </a:r>
            <a:r>
              <a:rPr lang="en-US" sz="2400">
                <a:latin typeface="Times New Roman" pitchFamily="18" charset="0"/>
                <a:cs typeface="Times New Roman" pitchFamily="18" charset="0"/>
              </a:rPr>
              <a:t> v</a:t>
            </a:r>
            <a:r>
              <a:rPr lang="vi-VN" sz="2400">
                <a:latin typeface="Times New Roman" pitchFamily="18" charset="0"/>
                <a:cs typeface="Times New Roman" pitchFamily="18" charset="0"/>
              </a:rPr>
              <a:t>ề</a:t>
            </a:r>
            <a:r>
              <a:rPr lang="en-US" sz="2400">
                <a:latin typeface="Times New Roman" pitchFamily="18" charset="0"/>
                <a:cs typeface="Times New Roman" pitchFamily="18" charset="0"/>
              </a:rPr>
              <a:t> n</a:t>
            </a:r>
            <a:r>
              <a:rPr lang="vi-VN" sz="2400">
                <a:latin typeface="Times New Roman" pitchFamily="18" charset="0"/>
                <a:cs typeface="Times New Roman" pitchFamily="18" charset="0"/>
              </a:rPr>
              <a:t>ão</a:t>
            </a:r>
            <a:r>
              <a:rPr lang="en-US" sz="2400">
                <a:latin typeface="Times New Roman" pitchFamily="18" charset="0"/>
                <a:cs typeface="Times New Roman" pitchFamily="18" charset="0"/>
              </a:rPr>
              <a:t> ho</a:t>
            </a:r>
            <a:r>
              <a:rPr lang="vi-VN" sz="2400">
                <a:latin typeface="Times New Roman" pitchFamily="18" charset="0"/>
                <a:cs typeface="Times New Roman" pitchFamily="18" charset="0"/>
              </a:rPr>
              <a:t>ặc</a:t>
            </a:r>
            <a:r>
              <a:rPr lang="en-US" sz="2400">
                <a:latin typeface="Times New Roman" pitchFamily="18" charset="0"/>
                <a:cs typeface="Times New Roman" pitchFamily="18" charset="0"/>
              </a:rPr>
              <a:t> tu</a:t>
            </a:r>
            <a:r>
              <a:rPr lang="vi-VN" sz="2400">
                <a:latin typeface="Times New Roman" pitchFamily="18" charset="0"/>
                <a:cs typeface="Times New Roman" pitchFamily="18" charset="0"/>
              </a:rPr>
              <a:t>ỷ</a:t>
            </a:r>
            <a:r>
              <a:rPr lang="en-US" sz="2400">
                <a:latin typeface="Times New Roman" pitchFamily="18" charset="0"/>
                <a:cs typeface="Times New Roman" pitchFamily="18" charset="0"/>
              </a:rPr>
              <a:t> s</a:t>
            </a:r>
            <a:r>
              <a:rPr lang="vi-VN" sz="2400">
                <a:latin typeface="Times New Roman" pitchFamily="18" charset="0"/>
                <a:cs typeface="Times New Roman" pitchFamily="18" charset="0"/>
              </a:rPr>
              <a:t>ống</a:t>
            </a:r>
            <a:r>
              <a:rPr lang="en-US" sz="2400">
                <a:latin typeface="Times New Roman" pitchFamily="18" charset="0"/>
                <a:cs typeface="Times New Roman" pitchFamily="18" charset="0"/>
              </a:rPr>
              <a:t>. M</a:t>
            </a:r>
            <a:r>
              <a:rPr lang="vi-VN" sz="2400">
                <a:latin typeface="Times New Roman" pitchFamily="18" charset="0"/>
                <a:cs typeface="Times New Roman" pitchFamily="18" charset="0"/>
              </a:rPr>
              <a:t>ột</a:t>
            </a:r>
            <a:r>
              <a:rPr lang="en-US" sz="2400">
                <a:latin typeface="Times New Roman" pitchFamily="18" charset="0"/>
                <a:cs typeface="Times New Roman" pitchFamily="18" charset="0"/>
              </a:rPr>
              <a:t> s</a:t>
            </a:r>
            <a:r>
              <a:rPr lang="vi-VN" sz="2400">
                <a:latin typeface="Times New Roman" pitchFamily="18" charset="0"/>
                <a:cs typeface="Times New Roman" pitchFamily="18" charset="0"/>
              </a:rPr>
              <a:t>ố</a:t>
            </a:r>
            <a:r>
              <a:rPr lang="en-US" sz="2400">
                <a:latin typeface="Times New Roman" pitchFamily="18" charset="0"/>
                <a:cs typeface="Times New Roman" pitchFamily="18" charset="0"/>
              </a:rPr>
              <a:t> d</a:t>
            </a:r>
            <a:r>
              <a:rPr lang="vi-VN" sz="2400">
                <a:latin typeface="Times New Roman" pitchFamily="18" charset="0"/>
                <a:cs typeface="Times New Roman" pitchFamily="18" charset="0"/>
              </a:rPr>
              <a:t>â</a:t>
            </a:r>
            <a:r>
              <a:rPr lang="en-US" sz="2400">
                <a:latin typeface="Times New Roman" pitchFamily="18" charset="0"/>
                <a:cs typeface="Times New Roman" pitchFamily="18" charset="0"/>
              </a:rPr>
              <a:t>y th</a:t>
            </a:r>
            <a:r>
              <a:rPr lang="vi-VN" sz="2400">
                <a:latin typeface="Times New Roman" pitchFamily="18" charset="0"/>
                <a:cs typeface="Times New Roman" pitchFamily="18" charset="0"/>
              </a:rPr>
              <a:t>ần</a:t>
            </a:r>
            <a:r>
              <a:rPr lang="en-US" sz="2400">
                <a:latin typeface="Times New Roman" pitchFamily="18" charset="0"/>
                <a:cs typeface="Times New Roman" pitchFamily="18" charset="0"/>
              </a:rPr>
              <a:t> kinh kh</a:t>
            </a:r>
            <a:r>
              <a:rPr lang="vi-VN" sz="2400">
                <a:latin typeface="Times New Roman" pitchFamily="18" charset="0"/>
                <a:cs typeface="Times New Roman" pitchFamily="18" charset="0"/>
              </a:rPr>
              <a:t>ác</a:t>
            </a:r>
            <a:r>
              <a:rPr lang="en-US" sz="2400">
                <a:latin typeface="Times New Roman" pitchFamily="18" charset="0"/>
                <a:cs typeface="Times New Roman" pitchFamily="18" charset="0"/>
              </a:rPr>
              <a:t> l</a:t>
            </a:r>
            <a:r>
              <a:rPr lang="vi-VN" sz="2400">
                <a:latin typeface="Times New Roman" pitchFamily="18" charset="0"/>
                <a:cs typeface="Times New Roman" pitchFamily="18" charset="0"/>
              </a:rPr>
              <a:t>ại</a:t>
            </a:r>
            <a:r>
              <a:rPr lang="en-US" sz="2400">
                <a:latin typeface="Times New Roman" pitchFamily="18" charset="0"/>
                <a:cs typeface="Times New Roman" pitchFamily="18" charset="0"/>
              </a:rPr>
              <a:t> d</a:t>
            </a:r>
            <a:r>
              <a:rPr lang="vi-VN" sz="2400">
                <a:latin typeface="Times New Roman" pitchFamily="18" charset="0"/>
                <a:cs typeface="Times New Roman" pitchFamily="18" charset="0"/>
              </a:rPr>
              <a:t>ẫn</a:t>
            </a:r>
            <a:r>
              <a:rPr lang="en-US" sz="2400">
                <a:latin typeface="Times New Roman" pitchFamily="18" charset="0"/>
                <a:cs typeface="Times New Roman" pitchFamily="18" charset="0"/>
              </a:rPr>
              <a:t> lu</a:t>
            </a:r>
            <a:r>
              <a:rPr lang="vi-VN" sz="2400">
                <a:latin typeface="Times New Roman" pitchFamily="18" charset="0"/>
                <a:cs typeface="Times New Roman" pitchFamily="18" charset="0"/>
              </a:rPr>
              <a:t>ồng</a:t>
            </a:r>
            <a:r>
              <a:rPr lang="en-US" sz="2400">
                <a:latin typeface="Times New Roman" pitchFamily="18" charset="0"/>
                <a:cs typeface="Times New Roman" pitchFamily="18" charset="0"/>
              </a:rPr>
              <a:t> th</a:t>
            </a:r>
            <a:r>
              <a:rPr lang="vi-VN" sz="2400">
                <a:latin typeface="Times New Roman" pitchFamily="18" charset="0"/>
                <a:cs typeface="Times New Roman" pitchFamily="18" charset="0"/>
              </a:rPr>
              <a:t>ần</a:t>
            </a:r>
            <a:r>
              <a:rPr lang="en-US" sz="2400">
                <a:latin typeface="Times New Roman" pitchFamily="18" charset="0"/>
                <a:cs typeface="Times New Roman" pitchFamily="18" charset="0"/>
              </a:rPr>
              <a:t> kinh t</a:t>
            </a:r>
            <a:r>
              <a:rPr lang="vi-VN" sz="2400">
                <a:latin typeface="Times New Roman" pitchFamily="18" charset="0"/>
                <a:cs typeface="Times New Roman" pitchFamily="18" charset="0"/>
              </a:rPr>
              <a:t>ừ</a:t>
            </a:r>
            <a:r>
              <a:rPr lang="en-US" sz="2400">
                <a:latin typeface="Times New Roman" pitchFamily="18" charset="0"/>
                <a:cs typeface="Times New Roman" pitchFamily="18" charset="0"/>
              </a:rPr>
              <a:t> n</a:t>
            </a:r>
            <a:r>
              <a:rPr lang="vi-VN" sz="2400">
                <a:latin typeface="Times New Roman" pitchFamily="18" charset="0"/>
                <a:cs typeface="Times New Roman" pitchFamily="18" charset="0"/>
              </a:rPr>
              <a:t>ão</a:t>
            </a:r>
            <a:r>
              <a:rPr lang="en-US" sz="2400">
                <a:latin typeface="Times New Roman" pitchFamily="18" charset="0"/>
                <a:cs typeface="Times New Roman" pitchFamily="18" charset="0"/>
              </a:rPr>
              <a:t> ho</a:t>
            </a:r>
            <a:r>
              <a:rPr lang="vi-VN" sz="2400">
                <a:latin typeface="Times New Roman" pitchFamily="18" charset="0"/>
                <a:cs typeface="Times New Roman" pitchFamily="18" charset="0"/>
              </a:rPr>
              <a:t>ặc</a:t>
            </a:r>
            <a:r>
              <a:rPr lang="en-US" sz="2400">
                <a:latin typeface="Times New Roman" pitchFamily="18" charset="0"/>
                <a:cs typeface="Times New Roman" pitchFamily="18" charset="0"/>
              </a:rPr>
              <a:t> tu</a:t>
            </a:r>
            <a:r>
              <a:rPr lang="vi-VN" sz="2400">
                <a:latin typeface="Times New Roman" pitchFamily="18" charset="0"/>
                <a:cs typeface="Times New Roman" pitchFamily="18" charset="0"/>
              </a:rPr>
              <a:t>ỷ</a:t>
            </a:r>
            <a:r>
              <a:rPr lang="en-US" sz="2400">
                <a:latin typeface="Times New Roman" pitchFamily="18" charset="0"/>
                <a:cs typeface="Times New Roman" pitchFamily="18" charset="0"/>
              </a:rPr>
              <a:t> s</a:t>
            </a:r>
            <a:r>
              <a:rPr lang="vi-VN" sz="2400">
                <a:latin typeface="Times New Roman" pitchFamily="18" charset="0"/>
                <a:cs typeface="Times New Roman" pitchFamily="18" charset="0"/>
              </a:rPr>
              <a:t>ống</a:t>
            </a:r>
            <a:r>
              <a:rPr lang="en-US" sz="2400">
                <a:latin typeface="Times New Roman" pitchFamily="18" charset="0"/>
                <a:cs typeface="Times New Roman" pitchFamily="18" charset="0"/>
              </a:rPr>
              <a:t> </a:t>
            </a:r>
            <a:r>
              <a:rPr lang="vi-VN" sz="2400">
                <a:latin typeface="Times New Roman" pitchFamily="18" charset="0"/>
                <a:cs typeface="Times New Roman" pitchFamily="18" charset="0"/>
              </a:rPr>
              <a:t>đến</a:t>
            </a:r>
            <a:r>
              <a:rPr lang="en-US" sz="2400">
                <a:latin typeface="Times New Roman" pitchFamily="18" charset="0"/>
                <a:cs typeface="Times New Roman" pitchFamily="18" charset="0"/>
              </a:rPr>
              <a:t> c</a:t>
            </a:r>
            <a:r>
              <a:rPr lang="vi-VN" sz="2400">
                <a:latin typeface="Times New Roman" pitchFamily="18" charset="0"/>
                <a:cs typeface="Times New Roman" pitchFamily="18" charset="0"/>
              </a:rPr>
              <a:t>ác</a:t>
            </a:r>
            <a:r>
              <a:rPr lang="en-US" sz="2400">
                <a:latin typeface="Times New Roman" pitchFamily="18" charset="0"/>
                <a:cs typeface="Times New Roman" pitchFamily="18" charset="0"/>
              </a:rPr>
              <a:t> c</a:t>
            </a:r>
            <a:r>
              <a:rPr lang="vi-VN" sz="2400">
                <a:latin typeface="Times New Roman" pitchFamily="18" charset="0"/>
                <a:cs typeface="Times New Roman" pitchFamily="18" charset="0"/>
              </a:rPr>
              <a:t>ơ</a:t>
            </a:r>
            <a:r>
              <a:rPr lang="en-US" sz="2400">
                <a:latin typeface="Times New Roman" pitchFamily="18" charset="0"/>
                <a:cs typeface="Times New Roman" pitchFamily="18" charset="0"/>
              </a:rPr>
              <a:t> quan.</a:t>
            </a:r>
            <a:endParaRPr lang="vi-VN" sz="2400">
              <a:latin typeface="Times New Roman" pitchFamily="18" charset="0"/>
              <a:cs typeface="Times New Roman" pitchFamily="18" charset="0"/>
            </a:endParaRPr>
          </a:p>
          <a:p>
            <a:pPr>
              <a:spcBef>
                <a:spcPct val="50000"/>
              </a:spcBef>
            </a:pPr>
            <a:endParaRPr lang="en-US" sz="2800">
              <a:cs typeface="Arial" charset="0"/>
            </a:endParaRPr>
          </a:p>
        </p:txBody>
      </p:sp>
      <p:sp>
        <p:nvSpPr>
          <p:cNvPr id="8" name="Text Box 3"/>
          <p:cNvSpPr txBox="1">
            <a:spLocks noChangeArrowheads="1"/>
          </p:cNvSpPr>
          <p:nvPr/>
        </p:nvSpPr>
        <p:spPr bwMode="auto">
          <a:xfrm>
            <a:off x="1828800" y="1143001"/>
            <a:ext cx="5562600" cy="646331"/>
          </a:xfrm>
          <a:prstGeom prst="rect">
            <a:avLst/>
          </a:prstGeom>
          <a:noFill/>
          <a:ln w="9525">
            <a:noFill/>
            <a:miter lim="800000"/>
            <a:headEnd/>
            <a:tailEnd/>
          </a:ln>
          <a:effectLst/>
        </p:spPr>
        <p:txBody>
          <a:bodyPr wrap="square">
            <a:spAutoFit/>
          </a:bodyPr>
          <a:lstStyle/>
          <a:p>
            <a:pPr algn="ctr">
              <a:spcBef>
                <a:spcPct val="50000"/>
              </a:spcBef>
            </a:pPr>
            <a:r>
              <a:rPr lang="en-US" sz="3600" b="1" smtClean="0">
                <a:solidFill>
                  <a:srgbClr val="7030A0"/>
                </a:solidFill>
                <a:latin typeface="Times New Roman" pitchFamily="18" charset="0"/>
              </a:rPr>
              <a:t>Bài 12: Cơ quan thần kinh</a:t>
            </a:r>
            <a:endParaRPr lang="en-US" sz="3600" b="1" dirty="0">
              <a:solidFill>
                <a:srgbClr val="7030A0"/>
              </a:solidFill>
              <a:latin typeface="Times New Roman" pitchFamily="18" charset="0"/>
            </a:endParaRPr>
          </a:p>
        </p:txBody>
      </p:sp>
      <p:sp>
        <p:nvSpPr>
          <p:cNvPr id="9" name="Text Box 17"/>
          <p:cNvSpPr txBox="1">
            <a:spLocks noChangeArrowheads="1"/>
          </p:cNvSpPr>
          <p:nvPr/>
        </p:nvSpPr>
        <p:spPr bwMode="auto">
          <a:xfrm>
            <a:off x="762000" y="1752600"/>
            <a:ext cx="3657600" cy="523220"/>
          </a:xfrm>
          <a:prstGeom prst="rect">
            <a:avLst/>
          </a:prstGeom>
          <a:noFill/>
          <a:ln w="9525">
            <a:noFill/>
            <a:miter lim="800000"/>
            <a:headEnd/>
            <a:tailEnd/>
          </a:ln>
        </p:spPr>
        <p:txBody>
          <a:bodyPr wrap="square">
            <a:spAutoFit/>
          </a:bodyPr>
          <a:lstStyle/>
          <a:p>
            <a:pPr>
              <a:spcBef>
                <a:spcPct val="50000"/>
              </a:spcBef>
            </a:pPr>
            <a:r>
              <a:rPr lang="en-US" sz="2800" b="1" u="sng" smtClean="0">
                <a:solidFill>
                  <a:srgbClr val="002060"/>
                </a:solidFill>
                <a:latin typeface="Times New Roman" pitchFamily="18" charset="0"/>
                <a:cs typeface="Times New Roman" pitchFamily="18" charset="0"/>
              </a:rPr>
              <a:t>Mục bạn cần biết</a:t>
            </a:r>
            <a:r>
              <a:rPr lang="en-US" sz="2800" b="1" smtClean="0">
                <a:solidFill>
                  <a:srgbClr val="002060"/>
                </a:solidFill>
                <a:latin typeface="Times New Roman" pitchFamily="18" charset="0"/>
                <a:cs typeface="Times New Roman" pitchFamily="18" charset="0"/>
              </a:rPr>
              <a:t>: </a:t>
            </a:r>
            <a:endParaRPr lang="en-US" sz="2800" b="1">
              <a:solidFill>
                <a:srgbClr val="002060"/>
              </a:solidFill>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Effect transition="in" filter="randombar(horizontal)">
                                      <p:cBhvr>
                                        <p:cTn id="7" dur="500"/>
                                        <p:tgtEl>
                                          <p:spTgt spid="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7">
                                            <p:txEl>
                                              <p:pRg st="0" end="0"/>
                                            </p:txEl>
                                          </p:spTgt>
                                        </p:tgtEl>
                                        <p:attrNameLst>
                                          <p:attrName>style.visibility</p:attrName>
                                        </p:attrNameLst>
                                      </p:cBhvr>
                                      <p:to>
                                        <p:strVal val="visible"/>
                                      </p:to>
                                    </p:set>
                                    <p:animEffect transition="in" filter="box(in)">
                                      <p:cBhvr>
                                        <p:cTn id="12" dur="500"/>
                                        <p:tgtEl>
                                          <p:spTgt spid="7">
                                            <p:txEl>
                                              <p:pRg st="0" end="0"/>
                                            </p:txEl>
                                          </p:spTgt>
                                        </p:tgtEl>
                                      </p:cBhvr>
                                    </p:animEffect>
                                  </p:childTnLst>
                                </p:cTn>
                              </p:par>
                              <p:par>
                                <p:cTn id="13" presetID="4" presetClass="entr" presetSubtype="16" fill="hold" nodeType="withEffect">
                                  <p:stCondLst>
                                    <p:cond delay="0"/>
                                  </p:stCondLst>
                                  <p:childTnLst>
                                    <p:set>
                                      <p:cBhvr>
                                        <p:cTn id="14" dur="1" fill="hold">
                                          <p:stCondLst>
                                            <p:cond delay="0"/>
                                          </p:stCondLst>
                                        </p:cTn>
                                        <p:tgtEl>
                                          <p:spTgt spid="7">
                                            <p:txEl>
                                              <p:pRg st="1" end="1"/>
                                            </p:txEl>
                                          </p:spTgt>
                                        </p:tgtEl>
                                        <p:attrNameLst>
                                          <p:attrName>style.visibility</p:attrName>
                                        </p:attrNameLst>
                                      </p:cBhvr>
                                      <p:to>
                                        <p:strVal val="visible"/>
                                      </p:to>
                                    </p:set>
                                    <p:animEffect transition="in" filter="box(in)">
                                      <p:cBhvr>
                                        <p:cTn id="15" dur="500"/>
                                        <p:tgtEl>
                                          <p:spTgt spid="7">
                                            <p:txEl>
                                              <p:pRg st="1" end="1"/>
                                            </p:txEl>
                                          </p:spTgt>
                                        </p:tgtEl>
                                      </p:cBhvr>
                                    </p:animEffect>
                                  </p:childTnLst>
                                </p:cTn>
                              </p:par>
                              <p:par>
                                <p:cTn id="16" presetID="4" presetClass="entr" presetSubtype="16" fill="hold" nodeType="withEffect">
                                  <p:stCondLst>
                                    <p:cond delay="0"/>
                                  </p:stCondLst>
                                  <p:childTnLst>
                                    <p:set>
                                      <p:cBhvr>
                                        <p:cTn id="17" dur="1" fill="hold">
                                          <p:stCondLst>
                                            <p:cond delay="0"/>
                                          </p:stCondLst>
                                        </p:cTn>
                                        <p:tgtEl>
                                          <p:spTgt spid="7">
                                            <p:txEl>
                                              <p:pRg st="2" end="2"/>
                                            </p:txEl>
                                          </p:spTgt>
                                        </p:tgtEl>
                                        <p:attrNameLst>
                                          <p:attrName>style.visibility</p:attrName>
                                        </p:attrNameLst>
                                      </p:cBhvr>
                                      <p:to>
                                        <p:strVal val="visible"/>
                                      </p:to>
                                    </p:set>
                                    <p:animEffect transition="in" filter="box(in)">
                                      <p:cBhvr>
                                        <p:cTn id="18" dur="500"/>
                                        <p:tgtEl>
                                          <p:spTgt spid="7">
                                            <p:txEl>
                                              <p:pRg st="2" end="2"/>
                                            </p:txEl>
                                          </p:spTgt>
                                        </p:tgtEl>
                                      </p:cBhvr>
                                    </p:animEffect>
                                  </p:childTnLst>
                                </p:cTn>
                              </p:par>
                              <p:par>
                                <p:cTn id="19" presetID="4" presetClass="entr" presetSubtype="16" fill="hold" nodeType="withEffect">
                                  <p:stCondLst>
                                    <p:cond delay="0"/>
                                  </p:stCondLst>
                                  <p:childTnLst>
                                    <p:set>
                                      <p:cBhvr>
                                        <p:cTn id="20" dur="1" fill="hold">
                                          <p:stCondLst>
                                            <p:cond delay="0"/>
                                          </p:stCondLst>
                                        </p:cTn>
                                        <p:tgtEl>
                                          <p:spTgt spid="7">
                                            <p:txEl>
                                              <p:pRg st="3" end="3"/>
                                            </p:txEl>
                                          </p:spTgt>
                                        </p:tgtEl>
                                        <p:attrNameLst>
                                          <p:attrName>style.visibility</p:attrName>
                                        </p:attrNameLst>
                                      </p:cBhvr>
                                      <p:to>
                                        <p:strVal val="visible"/>
                                      </p:to>
                                    </p:set>
                                    <p:animEffect transition="in" filter="box(in)">
                                      <p:cBhvr>
                                        <p:cTn id="21" dur="500"/>
                                        <p:tgtEl>
                                          <p:spTgt spid="7">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4D4D4D"/>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4D4D4D"/>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330</TotalTime>
  <Words>693</Words>
  <Application>Microsoft Office PowerPoint</Application>
  <PresentationFormat>On-screen Show (4:3)</PresentationFormat>
  <Paragraphs>65</Paragraphs>
  <Slides>10</Slides>
  <Notes>1</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Slide 1</vt:lpstr>
      <vt:lpstr>Slide 2</vt:lpstr>
      <vt:lpstr>Slide 3</vt:lpstr>
      <vt:lpstr>Slide 4</vt:lpstr>
      <vt:lpstr>Slide 5</vt:lpstr>
      <vt:lpstr>Slide 6</vt:lpstr>
      <vt:lpstr>Slide 7</vt:lpstr>
      <vt:lpstr>Slide 8</vt:lpstr>
      <vt:lpstr>Slide 9</vt:lpstr>
      <vt:lpstr>Slide 10</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
  <cp:lastModifiedBy>Windows User</cp:lastModifiedBy>
  <cp:revision>234</cp:revision>
  <dcterms:created xsi:type="dcterms:W3CDTF">2006-08-16T00:00:00Z</dcterms:created>
  <dcterms:modified xsi:type="dcterms:W3CDTF">2016-10-13T12:26:17Z</dcterms:modified>
</cp:coreProperties>
</file>